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6" r:id="rId4"/>
    <p:sldId id="258" r:id="rId5"/>
    <p:sldId id="268" r:id="rId6"/>
    <p:sldId id="279" r:id="rId7"/>
    <p:sldId id="275" r:id="rId8"/>
    <p:sldId id="272" r:id="rId9"/>
    <p:sldId id="262" r:id="rId10"/>
    <p:sldId id="280" r:id="rId11"/>
    <p:sldId id="276" r:id="rId12"/>
    <p:sldId id="271" r:id="rId13"/>
    <p:sldId id="286" r:id="rId14"/>
    <p:sldId id="273" r:id="rId15"/>
    <p:sldId id="287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2F"/>
    <a:srgbClr val="E87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252" autoAdjust="0"/>
  </p:normalViewPr>
  <p:slideViewPr>
    <p:cSldViewPr snapToGrid="0">
      <p:cViewPr varScale="1">
        <p:scale>
          <a:sx n="86" d="100"/>
          <a:sy n="86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64213-E3E6-4802-BDBE-DB53D8C0B227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F1899-6297-4109-ABA1-E26BB8DE0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F1899-6297-4109-ABA1-E26BB8DE0B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3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8B0B9-5D12-FA4A-9E29-540790D12D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12845-FC8C-404B-8213-F038EFFEE6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12845-FC8C-404B-8213-F038EFFEE6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45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DSB repaired by endogenous DNA repair machinery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F1899-6297-4109-ABA1-E26BB8DE0B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0CA87-1A12-4028-A125-98D3A0306E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0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F1899-6297-4109-ABA1-E26BB8DE0B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6ED0-1F03-4936-8364-00A90C94A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D899B-61A8-4CB4-A36C-F1A2D8624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879D9-68E7-4996-9856-A708A5F2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05DA5-F268-4BAE-B09F-9CD3137E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F9924-8E3C-40D2-B297-B045851B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5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501D-8ABA-41E8-8EEF-F48C8328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37B5C-EB86-4631-84CE-584CFA846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F9AED-F839-49C5-A241-D10144C7D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55E1C-1D9C-4BBE-9FBF-AF0C7939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F3FAE-E52F-40CF-8D4F-8338BB38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7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6E33B-967D-401B-BB42-F2A014CCF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6AD73-675C-4577-9FDD-84B3B2E1E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0B491-6786-41D7-B560-B9D75D4B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CB898-A71E-4A37-9167-5DE6AE53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708EC-8565-46C4-A752-08388E02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5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1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7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0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5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07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47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7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D081-6FD1-42B6-910B-CDE31E52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E4BB3-1611-463E-B077-EE2E93748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E4836-1B33-4934-88D4-54429B35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FDC22-496E-43C9-8521-272A7FCBE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B45E8-AC07-4506-9D70-E3A25596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49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5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36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1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9E19-B6FE-4DF7-8DB1-008E11E8C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C0E20-24C1-4290-81AC-EA804F9D5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BEE23-A6DD-4F46-9FE3-7C5CFA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0E7ED-C72E-469E-A21F-4CE6D1F7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F4D5F-98FE-44F6-8FBF-3A6741D5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83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5165-8FE0-4094-AF1C-2028ADE7F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69B53-9805-44F5-93B2-77355554F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C450F-DC55-4EFE-BDA4-C19BD362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7AAA8-A881-447F-94FC-98431CE1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F2871-251E-49FC-9835-ED53EB80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90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4774-C94A-4627-8A06-D2B55FFF1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463DA-859A-444B-B827-FF2BD9434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6A4E8-154E-4978-B15B-D1B5F2E4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0B0EF-C476-4827-AB04-A14E6931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4FE84-1296-4F55-89D0-8051311F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98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413A-74F9-4A5C-8C3D-5BF7BE0D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81B11-D6C3-4672-992B-FA4226F0C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468C1-85BF-4AEB-BD9A-DF8FBE419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18B7C-1524-4505-B915-A4BF3C59C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81BBC-26ED-4872-B25E-D2635445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AC62D-5B2C-4810-9E8E-98F02C1E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86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EC9B0-1525-4DEC-A79C-DFFFF6FB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5DF4C-B183-46CC-B526-EEFC5EAE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6DCCA-F413-4BAC-B2FD-CA28A8A5F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3244B-E67F-4690-822B-05DE42617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C36E68-507A-468E-8088-C53DA07F0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156AB-9414-4171-B6B7-C3AFFC88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0AB7E-52A6-4818-BC06-035225FC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88EF2-80F9-488A-9AFA-9C7FBDC0C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76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6434F-09C4-46FE-A6F4-ECD18165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24F41-EFD6-442C-A893-1D801B71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94431-EB42-427C-B38E-950099CE7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9ED984-7FC7-4156-9A36-503877C2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88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1A4DAE-93BB-4C10-9FF4-FBF8BAC8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FBC90-5CFC-4F2D-B448-15D053EB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1F029-9F60-41DD-9789-BC766949A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CCFBA-9BE5-4A40-A255-5018C25A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0509-D8B1-4A34-A641-A5EFD8471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B245-A90E-4C01-A157-C7C92965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CDD1C-3D37-41BA-A9A5-64F5FA50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5747A-E403-4592-9F3B-91C733A2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6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A52B-D391-490D-AE7B-3113E9B4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2579-B274-4C61-BC72-76AFE11FE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472E3-1BB5-4358-AB1A-862354918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DE889-DA94-47BB-9DE8-F0639D40A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72BA8-9C19-4639-8C6D-14E10E2F4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101B0-9DA2-4FDB-B91D-E97EE230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0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2A36-4944-493F-A5A5-DBEB0156F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5FFEC2-466A-4CA6-9E78-9FADEA460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575568-EBB7-45A0-85C0-0A09D558F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22C2D-F0FF-48BD-AF94-DF111B490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5EF6A-BE79-4D2B-9374-6B5BD0A6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2BCA6-FECD-437C-A273-8DC646DC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08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25411-359E-4DD1-8A5A-587AFE80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410EC-1523-42D8-81DC-C519478EC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516-4EC5-4E0A-9B73-44901F02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0C533-8C0C-4D0D-9207-1C340CC1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3E9F-8278-4F24-93C3-5D76C06C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4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07C1A6-42ED-4D68-8716-749C5FE14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14028-3A6D-4F4E-A0DD-885E9D4F3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7ADB4-DFF4-4B6C-B12D-DF509175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61A2E-970C-4AB1-A741-B1146FD6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C3A4A-5F97-46BA-8CF7-75706FF7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CD09B-37F9-4A06-B194-3CEA1B11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7A84E-8833-4658-9B53-BDEEE39A4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1FA82-64B7-4159-938E-69D03120C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39029-A776-4B00-9E6D-37BC1681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7C434-41D5-4E9F-83EB-4A82B765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45D73-E321-41BF-BD5D-E407BC44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B238-76C0-408E-A257-5190139A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B326B-3FDD-46A2-BB89-69CEF6C29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32E0E-446D-4489-954A-E5A6A235E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057D4-BA41-4CF6-8181-4C388B5B8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70A43-9726-4C65-87F4-F9788A412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B5688-7720-4545-82D1-C0E64859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E0713-0BF1-44A6-905A-AF1E5EBE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AB1166-1CBE-4C45-961F-73EF69D5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5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710B-C759-415B-9737-BDF7FB35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E0268-E758-462B-BE97-B5D360ED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5B5E2-02D2-44EB-BAB3-7DC89FEFE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21FDD-0644-4BF7-9108-731FFF6A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5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C54F4-3CAA-4DFA-B505-669C55E0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D12BC-DD69-48E7-922A-E879972E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08624-7800-4838-A089-E61CB8CF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2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620F-FA33-4F4A-A5A9-83539BCF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B8834-76AE-4750-8A7D-794CB91A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F2810-21F3-43A8-A549-BB999F3AE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9921D-E68E-4A02-836F-ED801DE1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6E3EC-6BD0-486E-883D-590F07CC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32D24-5248-498D-8BE7-228EE894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5564-0B24-4397-B757-AC7AB4A2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9BD299-3019-4D92-926D-4ED219BE9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74DC8-D823-46C0-A47F-49A6C03DF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08C8E-CEB8-4986-BE9C-5120A5CC7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4B4ED-08CE-48B6-8D7D-68D66688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47965-421D-43AF-B46D-AAA8DAD0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76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02055-34F7-4FDA-9021-BF8838A5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C5601-E1C2-4DE9-AC99-8105C8C0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33E85-3445-447D-A069-7FB8B9A17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06A36-C363-4939-9207-3B25E4FC0E3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59091-DA61-4866-9267-31E1B674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F1BD7-63F8-405E-BF01-554AC3A71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02AC-1909-40CE-8679-955F41DF1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9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949F-525E-4410-95C3-CB0FB9F7BFE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24FBE-7D9C-4A0F-BF9E-2AC96DA6A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52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540991-EA8E-4F5F-AD2E-BF6471CE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1418E-6211-43E9-B360-14D19EA3E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B8085-44F0-4ECB-B6BB-1F900AA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BBB3E-0469-408D-A1EE-B077481C9C41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428B3-09EF-473B-A677-45DF28653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DE9AB-10CA-4A97-90B9-346520467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F2A24-CA2F-453E-8657-8DCB1E2E5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3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"/><Relationship Id="rId3" Type="http://schemas.openxmlformats.org/officeDocument/2006/relationships/image" Target="../media/image26.tif"/><Relationship Id="rId7" Type="http://schemas.openxmlformats.org/officeDocument/2006/relationships/image" Target="../media/image30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tif"/><Relationship Id="rId5" Type="http://schemas.openxmlformats.org/officeDocument/2006/relationships/image" Target="../media/image28.tif"/><Relationship Id="rId4" Type="http://schemas.openxmlformats.org/officeDocument/2006/relationships/image" Target="../media/image27.tif"/><Relationship Id="rId9" Type="http://schemas.openxmlformats.org/officeDocument/2006/relationships/image" Target="../media/image32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"/><Relationship Id="rId5" Type="http://schemas.openxmlformats.org/officeDocument/2006/relationships/image" Target="../media/image20.tif"/><Relationship Id="rId4" Type="http://schemas.openxmlformats.org/officeDocument/2006/relationships/image" Target="../media/image19.ti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1D33-6C4D-42A4-A49B-401A319DC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98" y="1122363"/>
            <a:ext cx="11929403" cy="2387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Utilizing CRISPR/Cas9 to Artificially Induce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 Aging in 3-D hiPSC-based Models of Neurodegenerative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85AD7-D86B-4AEB-AD14-4BE5000CA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Lexi Bounds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School of Biological and Health Systems Engineering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51618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46829-308F-49AA-9AEB-EDC91619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DOX-Induced dCas9-KRAB Expression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08B4BD-C935-4E1B-9BC2-5CC03F7BE1CB}"/>
              </a:ext>
            </a:extLst>
          </p:cNvPr>
          <p:cNvSpPr txBox="1"/>
          <p:nvPr/>
        </p:nvSpPr>
        <p:spPr>
          <a:xfrm>
            <a:off x="1200147" y="12208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-DOX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FBD985-E9F2-4E89-89B3-44E7D58E40B9}"/>
              </a:ext>
            </a:extLst>
          </p:cNvPr>
          <p:cNvSpPr txBox="1"/>
          <p:nvPr/>
        </p:nvSpPr>
        <p:spPr>
          <a:xfrm>
            <a:off x="10126722" y="122083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D7EB0D-BB9A-4863-8116-E09934F6AADC}"/>
              </a:ext>
            </a:extLst>
          </p:cNvPr>
          <p:cNvSpPr txBox="1"/>
          <p:nvPr/>
        </p:nvSpPr>
        <p:spPr>
          <a:xfrm>
            <a:off x="7065815" y="122083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26CE67-F3CF-489E-92D6-680A5D6C1ACD}"/>
              </a:ext>
            </a:extLst>
          </p:cNvPr>
          <p:cNvSpPr txBox="1"/>
          <p:nvPr/>
        </p:nvSpPr>
        <p:spPr>
          <a:xfrm>
            <a:off x="4205731" y="122083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A4085-468B-4F2D-9FC4-A2EBD5D6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" y="4012342"/>
            <a:ext cx="2973237" cy="2229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287E0-2242-40C8-AF9C-6098FA71C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" y="1586377"/>
            <a:ext cx="2973237" cy="2229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E97FD-572A-40D8-9618-D5E8A7BED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72" y="1586377"/>
            <a:ext cx="2973237" cy="22299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F78A6B-EE4E-49AD-B259-7509A4D8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64" y="4012341"/>
            <a:ext cx="2973237" cy="2229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FCE852-F79C-4333-8C92-4C433CE12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69" y="1579669"/>
            <a:ext cx="2982180" cy="2236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A44425-0335-4679-8232-18E9F2A9B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35" y="4012341"/>
            <a:ext cx="2973284" cy="2229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453F42-C4EE-47EC-9CE5-C8C42403C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224" y="4012341"/>
            <a:ext cx="2973236" cy="2229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A1C436-8319-4EBB-A4FF-FCCEFEAF15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49" y="1579669"/>
            <a:ext cx="2982180" cy="2236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8494002-11FE-4184-84CE-2B8B599F5586}"/>
              </a:ext>
            </a:extLst>
          </p:cNvPr>
          <p:cNvSpPr txBox="1"/>
          <p:nvPr/>
        </p:nvSpPr>
        <p:spPr>
          <a:xfrm>
            <a:off x="93175" y="1586377"/>
            <a:ext cx="1106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22B617-FF36-4021-B376-E8E7E970E60A}"/>
              </a:ext>
            </a:extLst>
          </p:cNvPr>
          <p:cNvSpPr txBox="1"/>
          <p:nvPr/>
        </p:nvSpPr>
        <p:spPr>
          <a:xfrm>
            <a:off x="64940" y="4011234"/>
            <a:ext cx="1532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HOECHST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5D637-B47E-4239-8244-47A171735AE5}"/>
              </a:ext>
            </a:extLst>
          </p:cNvPr>
          <p:cNvSpPr txBox="1"/>
          <p:nvPr/>
        </p:nvSpPr>
        <p:spPr>
          <a:xfrm>
            <a:off x="2116806" y="3241658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3DE41E-6EEC-4207-B639-BD05F4385A5A}"/>
              </a:ext>
            </a:extLst>
          </p:cNvPr>
          <p:cNvSpPr txBox="1"/>
          <p:nvPr/>
        </p:nvSpPr>
        <p:spPr>
          <a:xfrm>
            <a:off x="2116805" y="5657756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F6626F-1EB3-4D8C-8B39-0890629D62C4}"/>
              </a:ext>
            </a:extLst>
          </p:cNvPr>
          <p:cNvSpPr txBox="1"/>
          <p:nvPr/>
        </p:nvSpPr>
        <p:spPr>
          <a:xfrm>
            <a:off x="5115399" y="3241658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82B0FF-FFC9-42CC-B2E7-42DCFC40A463}"/>
              </a:ext>
            </a:extLst>
          </p:cNvPr>
          <p:cNvSpPr txBox="1"/>
          <p:nvPr/>
        </p:nvSpPr>
        <p:spPr>
          <a:xfrm>
            <a:off x="5115398" y="5657756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7EB630-8640-4DD7-B949-BA081211B47C}"/>
              </a:ext>
            </a:extLst>
          </p:cNvPr>
          <p:cNvSpPr txBox="1"/>
          <p:nvPr/>
        </p:nvSpPr>
        <p:spPr>
          <a:xfrm>
            <a:off x="8075728" y="3241658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FEC804-1F9B-4B22-A26D-B8953ADA7111}"/>
              </a:ext>
            </a:extLst>
          </p:cNvPr>
          <p:cNvSpPr txBox="1"/>
          <p:nvPr/>
        </p:nvSpPr>
        <p:spPr>
          <a:xfrm>
            <a:off x="8075727" y="5657756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98C356-50CB-4A8B-822C-ADEBE0514E8C}"/>
              </a:ext>
            </a:extLst>
          </p:cNvPr>
          <p:cNvSpPr txBox="1"/>
          <p:nvPr/>
        </p:nvSpPr>
        <p:spPr>
          <a:xfrm>
            <a:off x="11074321" y="3241658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FA0A61-AE33-4548-94A7-B3D713395547}"/>
              </a:ext>
            </a:extLst>
          </p:cNvPr>
          <p:cNvSpPr txBox="1"/>
          <p:nvPr/>
        </p:nvSpPr>
        <p:spPr>
          <a:xfrm>
            <a:off x="11074320" y="5657756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400 um</a:t>
            </a:r>
          </a:p>
        </p:txBody>
      </p:sp>
    </p:spTree>
    <p:extLst>
      <p:ext uri="{BB962C8B-B14F-4D97-AF65-F5344CB8AC3E}">
        <p14:creationId xmlns:p14="http://schemas.microsoft.com/office/powerpoint/2010/main" val="11412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  <p:bldP spid="21" grpId="0"/>
      <p:bldP spid="26" grpId="0"/>
      <p:bldP spid="3" grpId="0"/>
      <p:bldP spid="19" grpId="0"/>
      <p:bldP spid="22" grpId="0"/>
      <p:bldP spid="23" grpId="0"/>
      <p:bldP spid="27" grpId="0"/>
      <p:bldP spid="28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4E16-D967-403A-81B5-368C2840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367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Restriction Enzyme Cloning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8DACB-F8B8-42FA-8F54-697B75034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414" y="1667529"/>
            <a:ext cx="3278021" cy="12230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E358FC9-C2EA-4EF3-8DC1-16B9367FB645}"/>
              </a:ext>
            </a:extLst>
          </p:cNvPr>
          <p:cNvGrpSpPr/>
          <p:nvPr/>
        </p:nvGrpSpPr>
        <p:grpSpPr>
          <a:xfrm>
            <a:off x="3200398" y="2078613"/>
            <a:ext cx="3077735" cy="337964"/>
            <a:chOff x="3200398" y="2078613"/>
            <a:chExt cx="3077735" cy="3379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632075C-A3CB-49B9-A9DD-6283BE9BFFCD}"/>
                </a:ext>
              </a:extLst>
            </p:cNvPr>
            <p:cNvGrpSpPr/>
            <p:nvPr/>
          </p:nvGrpSpPr>
          <p:grpSpPr>
            <a:xfrm>
              <a:off x="3200398" y="2078613"/>
              <a:ext cx="3077735" cy="337964"/>
              <a:chOff x="3200398" y="2078613"/>
              <a:chExt cx="3077735" cy="33796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389E51-57BD-4471-90D9-B5C0ECBDA9D9}"/>
                  </a:ext>
                </a:extLst>
              </p:cNvPr>
              <p:cNvSpPr/>
              <p:nvPr/>
            </p:nvSpPr>
            <p:spPr>
              <a:xfrm>
                <a:off x="3200398" y="2078613"/>
                <a:ext cx="3077735" cy="33796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9F0AF30-4002-4B1A-9B6A-AE3C75BA8430}"/>
                  </a:ext>
                </a:extLst>
              </p:cNvPr>
              <p:cNvSpPr/>
              <p:nvPr/>
            </p:nvSpPr>
            <p:spPr>
              <a:xfrm>
                <a:off x="3579537" y="2078613"/>
                <a:ext cx="379142" cy="168982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D1DAA9-7656-4140-A97B-46DACEAAE3F7}"/>
                  </a:ext>
                </a:extLst>
              </p:cNvPr>
              <p:cNvSpPr/>
              <p:nvPr/>
            </p:nvSpPr>
            <p:spPr>
              <a:xfrm>
                <a:off x="5591515" y="2247595"/>
                <a:ext cx="379142" cy="168982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9986CB0-773A-4E9B-85BD-6A0BFB3EE68C}"/>
                  </a:ext>
                </a:extLst>
              </p:cNvPr>
              <p:cNvSpPr/>
              <p:nvPr/>
            </p:nvSpPr>
            <p:spPr>
              <a:xfrm>
                <a:off x="3958679" y="2078613"/>
                <a:ext cx="1630636" cy="337964"/>
              </a:xfrm>
              <a:prstGeom prst="rect">
                <a:avLst/>
              </a:prstGeom>
              <a:solidFill>
                <a:srgbClr val="FF2F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43F06-BFD4-4625-B9D9-ADE5EFF6032C}"/>
                </a:ext>
              </a:extLst>
            </p:cNvPr>
            <p:cNvSpPr txBox="1"/>
            <p:nvPr/>
          </p:nvSpPr>
          <p:spPr>
            <a:xfrm>
              <a:off x="4382703" y="2093706"/>
              <a:ext cx="782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sgRNA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57B355-2F3A-42B1-8387-D1C730035C27}"/>
              </a:ext>
            </a:extLst>
          </p:cNvPr>
          <p:cNvGrpSpPr/>
          <p:nvPr/>
        </p:nvGrpSpPr>
        <p:grpSpPr>
          <a:xfrm>
            <a:off x="2977371" y="1232381"/>
            <a:ext cx="1583473" cy="924290"/>
            <a:chOff x="2977371" y="1232381"/>
            <a:chExt cx="1583473" cy="9242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FC6C46E-44CC-424A-84B9-9BF147059D9E}"/>
                </a:ext>
              </a:extLst>
            </p:cNvPr>
            <p:cNvSpPr txBox="1"/>
            <p:nvPr/>
          </p:nvSpPr>
          <p:spPr>
            <a:xfrm>
              <a:off x="2977371" y="1232381"/>
              <a:ext cx="1583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BfuAI recognition site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8BC7B1-E007-470D-A72B-E68BE66F421A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3769108" y="1755601"/>
              <a:ext cx="0" cy="40107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728D57-536B-4B9E-BF7D-4916A74838DB}"/>
              </a:ext>
            </a:extLst>
          </p:cNvPr>
          <p:cNvGrpSpPr/>
          <p:nvPr/>
        </p:nvGrpSpPr>
        <p:grpSpPr>
          <a:xfrm>
            <a:off x="3013044" y="1628202"/>
            <a:ext cx="3176719" cy="1419164"/>
            <a:chOff x="3013044" y="1628202"/>
            <a:chExt cx="3176719" cy="14191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AEF35F-DE98-4D2D-B2FD-A06D6C41D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9969" y="2438303"/>
              <a:ext cx="219106" cy="42868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4C73A4-5C9B-4CFB-AD0C-9BD6F2F1E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5970657" y="1628202"/>
              <a:ext cx="219106" cy="4286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A90074-59B9-46B2-93B7-E3DB324AEC1F}"/>
                </a:ext>
              </a:extLst>
            </p:cNvPr>
            <p:cNvSpPr txBox="1"/>
            <p:nvPr/>
          </p:nvSpPr>
          <p:spPr>
            <a:xfrm>
              <a:off x="3013044" y="2739589"/>
              <a:ext cx="970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Cleavage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6A0CCF91-0ACA-4913-AF37-5B1777832AE9}"/>
              </a:ext>
            </a:extLst>
          </p:cNvPr>
          <p:cNvSpPr/>
          <p:nvPr/>
        </p:nvSpPr>
        <p:spPr>
          <a:xfrm>
            <a:off x="5585959" y="3920025"/>
            <a:ext cx="379142" cy="16898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2FE518-C46B-4999-A8DE-AB7285E07A99}"/>
              </a:ext>
            </a:extLst>
          </p:cNvPr>
          <p:cNvGrpSpPr/>
          <p:nvPr/>
        </p:nvGrpSpPr>
        <p:grpSpPr>
          <a:xfrm>
            <a:off x="3585132" y="3751042"/>
            <a:ext cx="2349186" cy="391973"/>
            <a:chOff x="3585132" y="3751042"/>
            <a:chExt cx="2349186" cy="39197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A440FC8-1117-4867-9102-5D189FF3BEE5}"/>
                </a:ext>
              </a:extLst>
            </p:cNvPr>
            <p:cNvSpPr/>
            <p:nvPr/>
          </p:nvSpPr>
          <p:spPr>
            <a:xfrm>
              <a:off x="3585132" y="3751042"/>
              <a:ext cx="379142" cy="16898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6C5E095-06B4-4FCB-92DB-F0D036211167}"/>
                </a:ext>
              </a:extLst>
            </p:cNvPr>
            <p:cNvSpPr/>
            <p:nvPr/>
          </p:nvSpPr>
          <p:spPr>
            <a:xfrm>
              <a:off x="3964274" y="3751043"/>
              <a:ext cx="1630636" cy="337964"/>
            </a:xfrm>
            <a:prstGeom prst="rect">
              <a:avLst/>
            </a:prstGeom>
            <a:solidFill>
              <a:srgbClr val="F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4753CA-DBD1-44B6-A196-C9A255ADF791}"/>
                </a:ext>
              </a:extLst>
            </p:cNvPr>
            <p:cNvSpPr txBox="1"/>
            <p:nvPr/>
          </p:nvSpPr>
          <p:spPr>
            <a:xfrm>
              <a:off x="4388298" y="3766136"/>
              <a:ext cx="782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sgRNA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67DAE8-948E-4E6F-95A7-6FC5EE4F29DC}"/>
                </a:ext>
              </a:extLst>
            </p:cNvPr>
            <p:cNvSpPr/>
            <p:nvPr/>
          </p:nvSpPr>
          <p:spPr>
            <a:xfrm>
              <a:off x="5639044" y="3866016"/>
              <a:ext cx="2952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E108417-9A67-4508-A80C-CECE84474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57" b="42854"/>
          <a:stretch/>
        </p:blipFill>
        <p:spPr>
          <a:xfrm>
            <a:off x="7023465" y="3493266"/>
            <a:ext cx="3521994" cy="826791"/>
          </a:xfrm>
          <a:prstGeom prst="rect">
            <a:avLst/>
          </a:prstGeom>
        </p:spPr>
      </p:pic>
      <p:sp>
        <p:nvSpPr>
          <p:cNvPr id="27" name="Arrow: Down 26">
            <a:extLst>
              <a:ext uri="{FF2B5EF4-FFF2-40B4-BE49-F238E27FC236}">
                <a16:creationId xmlns:a16="http://schemas.microsoft.com/office/drawing/2014/main" id="{70C7FDD2-9B77-480B-8097-E07509447200}"/>
              </a:ext>
            </a:extLst>
          </p:cNvPr>
          <p:cNvSpPr/>
          <p:nvPr/>
        </p:nvSpPr>
        <p:spPr>
          <a:xfrm>
            <a:off x="4625718" y="2730376"/>
            <a:ext cx="314757" cy="8072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28FCFE97-714A-45E0-A751-C390930AEFE9}"/>
              </a:ext>
            </a:extLst>
          </p:cNvPr>
          <p:cNvSpPr/>
          <p:nvPr/>
        </p:nvSpPr>
        <p:spPr>
          <a:xfrm>
            <a:off x="8518045" y="2739589"/>
            <a:ext cx="314757" cy="8072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58F6626-07AB-4BAC-ADAF-6B1350C75F65}"/>
              </a:ext>
            </a:extLst>
          </p:cNvPr>
          <p:cNvSpPr/>
          <p:nvPr/>
        </p:nvSpPr>
        <p:spPr>
          <a:xfrm rot="18658070">
            <a:off x="5215768" y="4303393"/>
            <a:ext cx="314757" cy="8072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8427086A-7858-45B8-A470-CAB7ED6AA566}"/>
              </a:ext>
            </a:extLst>
          </p:cNvPr>
          <p:cNvSpPr/>
          <p:nvPr/>
        </p:nvSpPr>
        <p:spPr>
          <a:xfrm rot="2941930" flipH="1">
            <a:off x="8373849" y="4299901"/>
            <a:ext cx="314757" cy="8072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2F2-C8F0-4CA2-9D26-509DA00A9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495" y="5191636"/>
            <a:ext cx="3620005" cy="8764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602182-E308-49A3-B2B0-ECF87B98F892}"/>
              </a:ext>
            </a:extLst>
          </p:cNvPr>
          <p:cNvSpPr txBox="1"/>
          <p:nvPr/>
        </p:nvSpPr>
        <p:spPr>
          <a:xfrm>
            <a:off x="6386205" y="5625904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sgRNA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67785-CABD-47D5-AD25-E3CD43F47FB3}"/>
              </a:ext>
            </a:extLst>
          </p:cNvPr>
          <p:cNvSpPr txBox="1"/>
          <p:nvPr/>
        </p:nvSpPr>
        <p:spPr>
          <a:xfrm>
            <a:off x="-41469" y="2078613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Digest sgRNA and vector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6DB774-AA35-49C5-BA1E-C3FF0BFEF611}"/>
              </a:ext>
            </a:extLst>
          </p:cNvPr>
          <p:cNvSpPr txBox="1"/>
          <p:nvPr/>
        </p:nvSpPr>
        <p:spPr>
          <a:xfrm>
            <a:off x="0" y="349326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Gel purify linearized vector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4D4C14-016C-4BEA-84F2-D4D58A86DD74}"/>
              </a:ext>
            </a:extLst>
          </p:cNvPr>
          <p:cNvSpPr txBox="1"/>
          <p:nvPr/>
        </p:nvSpPr>
        <p:spPr>
          <a:xfrm>
            <a:off x="9397" y="488374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Ligate and transform into bacteria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6E875E-8DDB-4590-B835-52B0D5C3C0AA}"/>
              </a:ext>
            </a:extLst>
          </p:cNvPr>
          <p:cNvSpPr txBox="1"/>
          <p:nvPr/>
        </p:nvSpPr>
        <p:spPr>
          <a:xfrm>
            <a:off x="9396" y="6127147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Isolate plasmid and sequence DNA</a:t>
            </a:r>
          </a:p>
        </p:txBody>
      </p:sp>
      <p:pic>
        <p:nvPicPr>
          <p:cNvPr id="40" name="Picture 2" descr="Image result for epitube">
            <a:extLst>
              <a:ext uri="{FF2B5EF4-FFF2-40B4-BE49-F238E27FC236}">
                <a16:creationId xmlns:a16="http://schemas.microsoft.com/office/drawing/2014/main" id="{11476B56-1A36-4FB7-A082-D5B71189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072" y="4996462"/>
            <a:ext cx="674979" cy="11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Image result for dna helix">
            <a:extLst>
              <a:ext uri="{FF2B5EF4-FFF2-40B4-BE49-F238E27FC236}">
                <a16:creationId xmlns:a16="http://schemas.microsoft.com/office/drawing/2014/main" id="{C292FC67-1FF1-4497-BCDB-9FABC535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68838" y="5418293"/>
            <a:ext cx="1488438" cy="5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rrow: Down 41">
            <a:extLst>
              <a:ext uri="{FF2B5EF4-FFF2-40B4-BE49-F238E27FC236}">
                <a16:creationId xmlns:a16="http://schemas.microsoft.com/office/drawing/2014/main" id="{048ACB34-71A3-4847-A55F-4327B1EE3D48}"/>
              </a:ext>
            </a:extLst>
          </p:cNvPr>
          <p:cNvSpPr/>
          <p:nvPr/>
        </p:nvSpPr>
        <p:spPr>
          <a:xfrm rot="16200000">
            <a:off x="9022058" y="5266524"/>
            <a:ext cx="314757" cy="8072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3EC17AF9-8F70-47EE-913B-B4606CBD3200}"/>
              </a:ext>
            </a:extLst>
          </p:cNvPr>
          <p:cNvSpPr/>
          <p:nvPr/>
        </p:nvSpPr>
        <p:spPr>
          <a:xfrm rot="16200000">
            <a:off x="10560666" y="5266524"/>
            <a:ext cx="314757" cy="807219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29" grpId="0" animBg="1"/>
      <p:bldP spid="30" grpId="0" animBg="1"/>
      <p:bldP spid="31" grpId="0" animBg="1"/>
      <p:bldP spid="32" grpId="0"/>
      <p:bldP spid="7" grpId="0"/>
      <p:bldP spid="33" grpId="0"/>
      <p:bldP spid="38" grpId="0"/>
      <p:bldP spid="39" grpId="0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4FEE-381E-49D0-AB5C-9B65420C2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3"/>
            <a:ext cx="12192000" cy="82391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Sequencing Confirms gRNA Insertion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0354E-D516-4E54-8A04-4A3DF99FC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504" y="1681163"/>
            <a:ext cx="5157787" cy="82391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pLKO.1-puro U6 sgRNA BfuAI Stuffer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2763D6-2422-4DCB-8F1D-AC50E0932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2003" y="1690690"/>
            <a:ext cx="5761119" cy="82391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RANBP17 gRNA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30BA86-11D0-4683-A04A-08A37DEEB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9"/>
          <a:stretch/>
        </p:blipFill>
        <p:spPr>
          <a:xfrm>
            <a:off x="171091" y="2763030"/>
            <a:ext cx="5157788" cy="1766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136DB-71E0-488B-BA9C-15F17C39A8CE}"/>
              </a:ext>
            </a:extLst>
          </p:cNvPr>
          <p:cNvSpPr/>
          <p:nvPr/>
        </p:nvSpPr>
        <p:spPr>
          <a:xfrm>
            <a:off x="6257178" y="4645625"/>
            <a:ext cx="5690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GCAGGT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GGTCAGTGTGCTCTGCGCCG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ACCTGC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TGACGTTTT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07D98-DF2D-457A-AAA4-0F629C2D6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9" r="-253"/>
          <a:stretch/>
        </p:blipFill>
        <p:spPr>
          <a:xfrm>
            <a:off x="5852160" y="2784760"/>
            <a:ext cx="6259472" cy="17292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1E437B-D79B-4D94-BDF0-D970D02C6E09}"/>
              </a:ext>
            </a:extLst>
          </p:cNvPr>
          <p:cNvSpPr/>
          <p:nvPr/>
        </p:nvSpPr>
        <p:spPr>
          <a:xfrm>
            <a:off x="341376" y="4645625"/>
            <a:ext cx="5131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CGGTGT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GCAGGT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GAGTGATCAAGA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ACCTGC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TGACGTTTT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D95AFA-1A04-4596-97E5-31B839316A27}"/>
              </a:ext>
            </a:extLst>
          </p:cNvPr>
          <p:cNvSpPr/>
          <p:nvPr/>
        </p:nvSpPr>
        <p:spPr>
          <a:xfrm>
            <a:off x="926995" y="2788729"/>
            <a:ext cx="816461" cy="217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8B0C6A-D1A5-4898-AC42-E49D70773185}"/>
              </a:ext>
            </a:extLst>
          </p:cNvPr>
          <p:cNvSpPr/>
          <p:nvPr/>
        </p:nvSpPr>
        <p:spPr>
          <a:xfrm>
            <a:off x="3324434" y="2809143"/>
            <a:ext cx="816461" cy="228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C0650-F99E-49B1-B497-D2B87C4CF711}"/>
              </a:ext>
            </a:extLst>
          </p:cNvPr>
          <p:cNvSpPr/>
          <p:nvPr/>
        </p:nvSpPr>
        <p:spPr>
          <a:xfrm>
            <a:off x="6139933" y="2809143"/>
            <a:ext cx="902208" cy="217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1D747-2858-472B-85E7-F2A25C4FA725}"/>
              </a:ext>
            </a:extLst>
          </p:cNvPr>
          <p:cNvSpPr/>
          <p:nvPr/>
        </p:nvSpPr>
        <p:spPr>
          <a:xfrm>
            <a:off x="9893364" y="2819200"/>
            <a:ext cx="902208" cy="217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7359B8-4B6E-4C06-BD78-E6B63118362B}"/>
              </a:ext>
            </a:extLst>
          </p:cNvPr>
          <p:cNvSpPr/>
          <p:nvPr/>
        </p:nvSpPr>
        <p:spPr>
          <a:xfrm>
            <a:off x="1743456" y="2809143"/>
            <a:ext cx="1580978" cy="19758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7D3385-4CD2-4F13-B90C-A2F6BCBD9E84}"/>
              </a:ext>
            </a:extLst>
          </p:cNvPr>
          <p:cNvSpPr/>
          <p:nvPr/>
        </p:nvSpPr>
        <p:spPr>
          <a:xfrm>
            <a:off x="7042140" y="2816096"/>
            <a:ext cx="2851223" cy="21104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635056-1A52-4290-A31A-6F85CE18D58B}"/>
              </a:ext>
            </a:extLst>
          </p:cNvPr>
          <p:cNvSpPr/>
          <p:nvPr/>
        </p:nvSpPr>
        <p:spPr>
          <a:xfrm>
            <a:off x="73152" y="1914144"/>
            <a:ext cx="5677312" cy="3262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E1DAF0-0D91-4758-9161-2F422CCBD00D}"/>
              </a:ext>
            </a:extLst>
          </p:cNvPr>
          <p:cNvSpPr/>
          <p:nvPr/>
        </p:nvSpPr>
        <p:spPr>
          <a:xfrm>
            <a:off x="5786271" y="1914144"/>
            <a:ext cx="6332174" cy="32626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05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4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9D5996-238B-499C-A92E-78513954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094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9E9489-19AF-4DB8-B9A5-91A3B7F51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48" y="2159123"/>
            <a:ext cx="10620152" cy="159119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EB64CD-52B1-47B2-BF90-643383BBE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351" y="4218751"/>
            <a:ext cx="4901298" cy="1223124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DF0A67-0D53-4D2B-AE35-544A587C8836}"/>
              </a:ext>
            </a:extLst>
          </p:cNvPr>
          <p:cNvSpPr/>
          <p:nvPr/>
        </p:nvSpPr>
        <p:spPr>
          <a:xfrm>
            <a:off x="2665140" y="1918010"/>
            <a:ext cx="3278459" cy="1832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DFE7B8-F800-4B8A-A4F2-55E4EB789079}"/>
              </a:ext>
            </a:extLst>
          </p:cNvPr>
          <p:cNvSpPr/>
          <p:nvPr/>
        </p:nvSpPr>
        <p:spPr>
          <a:xfrm>
            <a:off x="8251901" y="2082924"/>
            <a:ext cx="1532374" cy="1832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7CAA0-A790-4819-B57D-A9ABBA3BAB20}"/>
              </a:ext>
            </a:extLst>
          </p:cNvPr>
          <p:cNvSpPr/>
          <p:nvPr/>
        </p:nvSpPr>
        <p:spPr>
          <a:xfrm>
            <a:off x="9615609" y="2082924"/>
            <a:ext cx="1906858" cy="1832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DD41AA-E2A9-4FC7-AC20-3C2914C27911}"/>
              </a:ext>
            </a:extLst>
          </p:cNvPr>
          <p:cNvSpPr/>
          <p:nvPr/>
        </p:nvSpPr>
        <p:spPr>
          <a:xfrm>
            <a:off x="5825582" y="1954970"/>
            <a:ext cx="2426319" cy="1832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CBE73C-234B-4B77-B953-4C92CE279520}"/>
              </a:ext>
            </a:extLst>
          </p:cNvPr>
          <p:cNvSpPr/>
          <p:nvPr/>
        </p:nvSpPr>
        <p:spPr>
          <a:xfrm>
            <a:off x="8083234" y="2915330"/>
            <a:ext cx="168667" cy="55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F74E9A-5291-4C07-B50C-994F1DA15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24"/>
            <a:ext cx="12192000" cy="87911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7D7627-6C7A-44D5-B385-AC853A981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10940" y="1834796"/>
            <a:ext cx="5181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Brafman Lab Members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Nicholas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Brookhouser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Sreedevi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Raman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Josh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Cutts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Gayathri Srinivasan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Daylin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Morgan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Jake Packer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Sebastian Fonseca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Carlye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Frisch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Esther Sim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Jacob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Knittel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Tanner Henson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Warner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Kostes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541160-6C3C-4395-A244-A207E560D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8165" y="1466858"/>
            <a:ext cx="5181600" cy="354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ASU/NASA Space Grant</a:t>
            </a:r>
          </a:p>
          <a:p>
            <a:pPr marL="0" indent="0" algn="ctr">
              <a:buNone/>
            </a:pPr>
            <a:endParaRPr lang="en-US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283E64A-B48D-4D5C-BBDA-C81253323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" r="6682"/>
          <a:stretch/>
        </p:blipFill>
        <p:spPr>
          <a:xfrm>
            <a:off x="4230376" y="2034024"/>
            <a:ext cx="3957178" cy="31923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ED90C8-4EAA-4FE4-BE19-7522F7B059E1}"/>
              </a:ext>
            </a:extLst>
          </p:cNvPr>
          <p:cNvSpPr/>
          <p:nvPr/>
        </p:nvSpPr>
        <p:spPr>
          <a:xfrm>
            <a:off x="1267641" y="4010465"/>
            <a:ext cx="2840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Stabenfeldt Lab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Dr. Sarah Stabenfeldt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Vimala Bharadwaj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Crystal Willingham</a:t>
            </a:r>
          </a:p>
        </p:txBody>
      </p:sp>
      <p:pic>
        <p:nvPicPr>
          <p:cNvPr id="1026" name="Picture 2" descr="Image result for bidstrup foundation">
            <a:extLst>
              <a:ext uri="{FF2B5EF4-FFF2-40B4-BE49-F238E27FC236}">
                <a16:creationId xmlns:a16="http://schemas.microsoft.com/office/drawing/2014/main" id="{713C38DD-2AAD-4636-82E9-9B15331F2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6" b="24607"/>
          <a:stretch/>
        </p:blipFill>
        <p:spPr bwMode="auto">
          <a:xfrm>
            <a:off x="7380084" y="6005647"/>
            <a:ext cx="2058694" cy="73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arrett honors college">
            <a:extLst>
              <a:ext uri="{FF2B5EF4-FFF2-40B4-BE49-F238E27FC236}">
                <a16:creationId xmlns:a16="http://schemas.microsoft.com/office/drawing/2014/main" id="{2A6F57AE-B82C-410B-B4FE-96AE8CB5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9" y="5938551"/>
            <a:ext cx="2867025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7570BE-EAB5-458A-813F-E18B4BD3AB5E}"/>
              </a:ext>
            </a:extLst>
          </p:cNvPr>
          <p:cNvSpPr/>
          <p:nvPr/>
        </p:nvSpPr>
        <p:spPr>
          <a:xfrm>
            <a:off x="-330012" y="183479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Mentor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David Brafman, PhD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471C0-5687-4EDD-892D-01F381EDC2BE}"/>
              </a:ext>
            </a:extLst>
          </p:cNvPr>
          <p:cNvSpPr/>
          <p:nvPr/>
        </p:nvSpPr>
        <p:spPr>
          <a:xfrm>
            <a:off x="-336354" y="255295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Graduate Mentors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Rachel Lundeen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Francis Petty</a:t>
            </a:r>
          </a:p>
        </p:txBody>
      </p:sp>
      <p:pic>
        <p:nvPicPr>
          <p:cNvPr id="1030" name="Picture 6" descr="Image result for sbhse">
            <a:extLst>
              <a:ext uri="{FF2B5EF4-FFF2-40B4-BE49-F238E27FC236}">
                <a16:creationId xmlns:a16="http://schemas.microsoft.com/office/drawing/2014/main" id="{782079D4-01A5-4B2D-B3AB-0F32DC42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740" y="5825438"/>
            <a:ext cx="2293051" cy="9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su nasa space grant">
            <a:extLst>
              <a:ext uri="{FF2B5EF4-FFF2-40B4-BE49-F238E27FC236}">
                <a16:creationId xmlns:a16="http://schemas.microsoft.com/office/drawing/2014/main" id="{5F44860A-11C1-4F57-8358-BBF353B9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84" y="6013634"/>
            <a:ext cx="3551533" cy="56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1zu11cibhis2j5oj5279wrc17lp.wpengine.netdna-cdn.com/wp-content/uploads/2015/09/Alzheimers-world-prevalence-2.png">
            <a:extLst>
              <a:ext uri="{FF2B5EF4-FFF2-40B4-BE49-F238E27FC236}">
                <a16:creationId xmlns:a16="http://schemas.microsoft.com/office/drawing/2014/main" id="{1DC4EE9E-126B-47D0-AAC2-D1B4374A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207093"/>
            <a:ext cx="10905066" cy="444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alz.org/facts/images/quick-facts-2018.gif">
            <a:extLst>
              <a:ext uri="{FF2B5EF4-FFF2-40B4-BE49-F238E27FC236}">
                <a16:creationId xmlns:a16="http://schemas.microsoft.com/office/drawing/2014/main" id="{E5691BED-4A86-4E3B-8B4E-95E97D57D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0" b="53844"/>
          <a:stretch/>
        </p:blipFill>
        <p:spPr bwMode="auto">
          <a:xfrm>
            <a:off x="4037674" y="1910996"/>
            <a:ext cx="4161072" cy="35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F0C88D-505F-47B5-B9F3-0D0C0DDCB5AE}"/>
              </a:ext>
            </a:extLst>
          </p:cNvPr>
          <p:cNvSpPr/>
          <p:nvPr/>
        </p:nvSpPr>
        <p:spPr>
          <a:xfrm>
            <a:off x="9889767" y="6579390"/>
            <a:ext cx="23022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Alzheimer's &amp; Dementia (2017)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s://www.alz.org/facts/images/quick-facts-2018.gif">
            <a:extLst>
              <a:ext uri="{FF2B5EF4-FFF2-40B4-BE49-F238E27FC236}">
                <a16:creationId xmlns:a16="http://schemas.microsoft.com/office/drawing/2014/main" id="{CF6E3772-11ED-4B3A-98FA-13C2ADE73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70" b="51715"/>
          <a:stretch/>
        </p:blipFill>
        <p:spPr bwMode="auto">
          <a:xfrm>
            <a:off x="290686" y="1901468"/>
            <a:ext cx="3591506" cy="357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alz.org/facts/images/quick-facts-2018.gif">
            <a:extLst>
              <a:ext uri="{FF2B5EF4-FFF2-40B4-BE49-F238E27FC236}">
                <a16:creationId xmlns:a16="http://schemas.microsoft.com/office/drawing/2014/main" id="{E7B2884C-1BA9-4A64-B369-BA06D570A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8" r="53471" b="187"/>
          <a:stretch/>
        </p:blipFill>
        <p:spPr bwMode="auto">
          <a:xfrm>
            <a:off x="8398648" y="1910995"/>
            <a:ext cx="3547086" cy="35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A32B6-E2E7-4F49-A708-72CB14DDB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870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Alzheimer’s Disease is a Deadly Neurodegenerative Disease</a:t>
            </a:r>
          </a:p>
        </p:txBody>
      </p:sp>
    </p:spTree>
    <p:extLst>
      <p:ext uri="{BB962C8B-B14F-4D97-AF65-F5344CB8AC3E}">
        <p14:creationId xmlns:p14="http://schemas.microsoft.com/office/powerpoint/2010/main" val="193006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09"/>
            <a:ext cx="121920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hiPSC-Based Models of Alzheimer’s Disease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91581" y="2135720"/>
            <a:ext cx="1017216" cy="698521"/>
            <a:chOff x="3879669" y="2761432"/>
            <a:chExt cx="836022" cy="641084"/>
          </a:xfrm>
        </p:grpSpPr>
        <p:sp>
          <p:nvSpPr>
            <p:cNvPr id="15" name="Oval 14"/>
            <p:cNvSpPr/>
            <p:nvPr/>
          </p:nvSpPr>
          <p:spPr>
            <a:xfrm>
              <a:off x="3879669" y="2838088"/>
              <a:ext cx="836022" cy="564428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79669" y="2761432"/>
              <a:ext cx="836022" cy="564428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311831" y="2895060"/>
              <a:ext cx="201930" cy="1798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354512" y="2984966"/>
              <a:ext cx="92075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009072" y="2957554"/>
              <a:ext cx="201930" cy="1798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076064" y="3007825"/>
              <a:ext cx="92075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223747" y="3120591"/>
              <a:ext cx="201930" cy="1798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262437" y="3210497"/>
              <a:ext cx="92075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52874" y="2284811"/>
            <a:ext cx="696428" cy="445096"/>
            <a:chOff x="2875338" y="2668376"/>
            <a:chExt cx="572375" cy="408497"/>
          </a:xfrm>
        </p:grpSpPr>
        <p:sp>
          <p:nvSpPr>
            <p:cNvPr id="25" name="Freeform 24"/>
            <p:cNvSpPr/>
            <p:nvPr/>
          </p:nvSpPr>
          <p:spPr>
            <a:xfrm rot="1986506">
              <a:off x="2875338" y="2668376"/>
              <a:ext cx="197815" cy="335521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933106" y="2826765"/>
              <a:ext cx="82609" cy="508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3034036" y="2741352"/>
              <a:ext cx="197815" cy="335521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084208" y="2914657"/>
              <a:ext cx="82609" cy="5082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 rot="17413792">
              <a:off x="3175478" y="2721879"/>
              <a:ext cx="198107" cy="346362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 rot="15427286">
              <a:off x="3230432" y="2888666"/>
              <a:ext cx="82731" cy="5246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1613062" y="2519027"/>
            <a:ext cx="717462" cy="0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669516" y="3979650"/>
            <a:ext cx="1017216" cy="698521"/>
            <a:chOff x="3879669" y="2761432"/>
            <a:chExt cx="836022" cy="641084"/>
          </a:xfrm>
        </p:grpSpPr>
        <p:sp>
          <p:nvSpPr>
            <p:cNvPr id="47" name="Oval 46"/>
            <p:cNvSpPr/>
            <p:nvPr/>
          </p:nvSpPr>
          <p:spPr>
            <a:xfrm>
              <a:off x="3879669" y="2838088"/>
              <a:ext cx="836022" cy="564428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879669" y="2761432"/>
              <a:ext cx="836022" cy="564428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311831" y="2895060"/>
              <a:ext cx="201930" cy="17981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354512" y="2984966"/>
              <a:ext cx="92075" cy="4571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009072" y="2957554"/>
              <a:ext cx="201930" cy="17981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76064" y="3007825"/>
              <a:ext cx="92075" cy="4571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223747" y="3120591"/>
              <a:ext cx="201930" cy="17981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262437" y="3210497"/>
              <a:ext cx="92075" cy="45719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83815" y="4128740"/>
            <a:ext cx="696428" cy="445096"/>
            <a:chOff x="2875338" y="2668376"/>
            <a:chExt cx="572375" cy="408497"/>
          </a:xfrm>
        </p:grpSpPr>
        <p:sp>
          <p:nvSpPr>
            <p:cNvPr id="57" name="Freeform 56"/>
            <p:cNvSpPr/>
            <p:nvPr/>
          </p:nvSpPr>
          <p:spPr>
            <a:xfrm rot="1986506">
              <a:off x="2875338" y="2668376"/>
              <a:ext cx="197815" cy="335521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rgbClr val="953735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933106" y="2826765"/>
              <a:ext cx="82609" cy="50825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034036" y="2741352"/>
              <a:ext cx="197815" cy="335521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84208" y="2914657"/>
              <a:ext cx="82609" cy="50825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 rot="17413792">
              <a:off x="3175478" y="2721879"/>
              <a:ext cx="198107" cy="346362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rgbClr val="953735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 rot="15427286">
              <a:off x="3230432" y="2888666"/>
              <a:ext cx="82731" cy="52467"/>
            </a:xfrm>
            <a:prstGeom prst="ellipse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1644003" y="4362956"/>
            <a:ext cx="717462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6946018" y="5385803"/>
            <a:ext cx="1557516" cy="1188175"/>
            <a:chOff x="6403663" y="2756568"/>
            <a:chExt cx="1783556" cy="1440593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22B14C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411449">
              <a:off x="7208867" y="3018729"/>
              <a:ext cx="444918" cy="242747"/>
            </a:xfrm>
            <a:prstGeom prst="rect">
              <a:avLst/>
            </a:prstGeom>
          </p:spPr>
        </p:pic>
        <p:grpSp>
          <p:nvGrpSpPr>
            <p:cNvPr id="75" name="Group 74"/>
            <p:cNvGrpSpPr/>
            <p:nvPr/>
          </p:nvGrpSpPr>
          <p:grpSpPr>
            <a:xfrm>
              <a:off x="6403663" y="2756568"/>
              <a:ext cx="1783556" cy="1440593"/>
              <a:chOff x="1436899" y="3707828"/>
              <a:chExt cx="1783556" cy="1440593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22B14C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1978717" y="4563110"/>
                <a:ext cx="931668" cy="508318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22B14C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 rot="11804294">
                <a:off x="1669074" y="4041488"/>
                <a:ext cx="785212" cy="428412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22B14C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 rot="12147276">
                <a:off x="2264190" y="4337708"/>
                <a:ext cx="783167" cy="427296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22B14C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 rot="3835890">
                <a:off x="1454598" y="4290538"/>
                <a:ext cx="785212" cy="428412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rgbClr val="22B14C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 rot="8112358">
                <a:off x="2012489" y="4104423"/>
                <a:ext cx="895470" cy="464901"/>
              </a:xfrm>
              <a:prstGeom prst="rect">
                <a:avLst/>
              </a:prstGeom>
            </p:spPr>
          </p:pic>
          <p:sp>
            <p:nvSpPr>
              <p:cNvPr id="81" name="Oval 80"/>
              <p:cNvSpPr/>
              <p:nvPr/>
            </p:nvSpPr>
            <p:spPr>
              <a:xfrm>
                <a:off x="1459581" y="3707828"/>
                <a:ext cx="1760874" cy="1302068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436899" y="3846353"/>
                <a:ext cx="1783556" cy="1302068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4679093" y="5737047"/>
            <a:ext cx="1017216" cy="698521"/>
            <a:chOff x="3879669" y="2761432"/>
            <a:chExt cx="836022" cy="641084"/>
          </a:xfrm>
        </p:grpSpPr>
        <p:sp>
          <p:nvSpPr>
            <p:cNvPr id="84" name="Oval 83"/>
            <p:cNvSpPr/>
            <p:nvPr/>
          </p:nvSpPr>
          <p:spPr>
            <a:xfrm>
              <a:off x="3879669" y="2838088"/>
              <a:ext cx="836022" cy="564428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879669" y="2761432"/>
              <a:ext cx="836022" cy="564428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4311831" y="2895060"/>
              <a:ext cx="201930" cy="179812"/>
            </a:xfrm>
            <a:prstGeom prst="ellipse">
              <a:avLst/>
            </a:prstGeom>
            <a:solidFill>
              <a:srgbClr val="22B1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4354512" y="2984966"/>
              <a:ext cx="92075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4009072" y="2957554"/>
              <a:ext cx="201930" cy="179812"/>
            </a:xfrm>
            <a:prstGeom prst="ellipse">
              <a:avLst/>
            </a:prstGeom>
            <a:solidFill>
              <a:srgbClr val="22B1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4076064" y="3007825"/>
              <a:ext cx="92075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223747" y="3120591"/>
              <a:ext cx="201930" cy="179812"/>
            </a:xfrm>
            <a:prstGeom prst="ellipse">
              <a:avLst/>
            </a:prstGeom>
            <a:solidFill>
              <a:srgbClr val="22B1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262437" y="3210497"/>
              <a:ext cx="92075" cy="457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719896" y="5886138"/>
            <a:ext cx="696428" cy="445096"/>
            <a:chOff x="2875338" y="2668376"/>
            <a:chExt cx="572375" cy="408497"/>
          </a:xfrm>
        </p:grpSpPr>
        <p:sp>
          <p:nvSpPr>
            <p:cNvPr id="94" name="Freeform 93"/>
            <p:cNvSpPr/>
            <p:nvPr/>
          </p:nvSpPr>
          <p:spPr>
            <a:xfrm rot="1986506">
              <a:off x="2875338" y="2668376"/>
              <a:ext cx="197815" cy="335521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rgbClr val="22B14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2933106" y="2826765"/>
              <a:ext cx="82609" cy="5082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3034036" y="2741352"/>
              <a:ext cx="197815" cy="335521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rgbClr val="22B14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3084208" y="2914657"/>
              <a:ext cx="82609" cy="5082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 rot="17413792">
              <a:off x="3175478" y="2721879"/>
              <a:ext cx="198107" cy="346362"/>
            </a:xfrm>
            <a:custGeom>
              <a:avLst/>
              <a:gdLst>
                <a:gd name="connsiteX0" fmla="*/ 37391 w 333862"/>
                <a:gd name="connsiteY0" fmla="*/ 655491 h 655757"/>
                <a:gd name="connsiteX1" fmla="*/ 29771 w 333862"/>
                <a:gd name="connsiteY1" fmla="*/ 396411 h 655757"/>
                <a:gd name="connsiteX2" fmla="*/ 304091 w 333862"/>
                <a:gd name="connsiteY2" fmla="*/ 171 h 655757"/>
                <a:gd name="connsiteX3" fmla="*/ 296471 w 333862"/>
                <a:gd name="connsiteY3" fmla="*/ 350691 h 655757"/>
                <a:gd name="connsiteX4" fmla="*/ 37391 w 333862"/>
                <a:gd name="connsiteY4" fmla="*/ 655491 h 65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862" h="655757">
                  <a:moveTo>
                    <a:pt x="37391" y="655491"/>
                  </a:moveTo>
                  <a:cubicBezTo>
                    <a:pt x="-7059" y="663111"/>
                    <a:pt x="-14679" y="505631"/>
                    <a:pt x="29771" y="396411"/>
                  </a:cubicBezTo>
                  <a:cubicBezTo>
                    <a:pt x="74221" y="287191"/>
                    <a:pt x="259641" y="7791"/>
                    <a:pt x="304091" y="171"/>
                  </a:cubicBezTo>
                  <a:cubicBezTo>
                    <a:pt x="348541" y="-7449"/>
                    <a:pt x="340921" y="241471"/>
                    <a:pt x="296471" y="350691"/>
                  </a:cubicBezTo>
                  <a:cubicBezTo>
                    <a:pt x="252021" y="459911"/>
                    <a:pt x="81841" y="647871"/>
                    <a:pt x="37391" y="655491"/>
                  </a:cubicBezTo>
                  <a:close/>
                </a:path>
              </a:pathLst>
            </a:custGeom>
            <a:solidFill>
              <a:srgbClr val="22B14C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 rot="15427286">
              <a:off x="3230432" y="2888666"/>
              <a:ext cx="82731" cy="5246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0" name="Straight Arrow Connector 99"/>
          <p:cNvCxnSpPr/>
          <p:nvPr/>
        </p:nvCxnSpPr>
        <p:spPr>
          <a:xfrm>
            <a:off x="1680083" y="6120355"/>
            <a:ext cx="71746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6822202" y="1821618"/>
            <a:ext cx="1559808" cy="1198220"/>
            <a:chOff x="6424035" y="3004879"/>
            <a:chExt cx="1781945" cy="1482462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F6F6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977978" y="3904929"/>
              <a:ext cx="931668" cy="508318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F6F6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8112358">
              <a:off x="6933192" y="3450801"/>
              <a:ext cx="895470" cy="464901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F6F6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1804294">
              <a:off x="6668335" y="3383307"/>
              <a:ext cx="785212" cy="428412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F6F6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2147276">
              <a:off x="7263451" y="3679527"/>
              <a:ext cx="783167" cy="427296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F6F6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3835890">
              <a:off x="6453859" y="3632357"/>
              <a:ext cx="785212" cy="428412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6F6F6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411449">
              <a:off x="7183189" y="3217528"/>
              <a:ext cx="444918" cy="242747"/>
            </a:xfrm>
            <a:prstGeom prst="rect">
              <a:avLst/>
            </a:prstGeom>
          </p:spPr>
        </p:pic>
        <p:grpSp>
          <p:nvGrpSpPr>
            <p:cNvPr id="113" name="Group 112"/>
            <p:cNvGrpSpPr/>
            <p:nvPr/>
          </p:nvGrpSpPr>
          <p:grpSpPr>
            <a:xfrm>
              <a:off x="6424035" y="3004879"/>
              <a:ext cx="1781945" cy="1482462"/>
              <a:chOff x="1673767" y="3839604"/>
              <a:chExt cx="1873685" cy="1442942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1696447" y="3839604"/>
                <a:ext cx="1849857" cy="1304419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673767" y="3978128"/>
                <a:ext cx="1873685" cy="1304418"/>
              </a:xfrm>
              <a:prstGeom prst="ellipse">
                <a:avLst/>
              </a:prstGeom>
              <a:noFill/>
              <a:ln w="1905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6912631" y="3601794"/>
            <a:ext cx="1546004" cy="1190858"/>
            <a:chOff x="6725262" y="3030067"/>
            <a:chExt cx="1611291" cy="1440335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8B3A3A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7148338" y="3831437"/>
              <a:ext cx="931668" cy="508318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8B3A3A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8112358">
              <a:off x="7103552" y="3377309"/>
              <a:ext cx="895470" cy="464901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8B3A3A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1804294">
              <a:off x="6838695" y="3309815"/>
              <a:ext cx="785212" cy="428412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8B3A3A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2147276">
              <a:off x="7433811" y="3606035"/>
              <a:ext cx="783167" cy="427296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8B3A3A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411449">
              <a:off x="7353549" y="3144036"/>
              <a:ext cx="444918" cy="242747"/>
            </a:xfrm>
            <a:prstGeom prst="rect">
              <a:avLst/>
            </a:prstGeom>
          </p:spPr>
        </p:pic>
        <p:sp>
          <p:nvSpPr>
            <p:cNvPr id="129" name="Oval 128"/>
            <p:cNvSpPr/>
            <p:nvPr/>
          </p:nvSpPr>
          <p:spPr>
            <a:xfrm>
              <a:off x="6742357" y="3030067"/>
              <a:ext cx="1590799" cy="1274424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725262" y="3107666"/>
              <a:ext cx="1611291" cy="1362736"/>
            </a:xfrm>
            <a:prstGeom prst="ellipse">
              <a:avLst/>
            </a:prstGeom>
            <a:noFill/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62816" y="1496464"/>
            <a:ext cx="1926025" cy="1689687"/>
            <a:chOff x="-38987" y="1429929"/>
            <a:chExt cx="1605021" cy="1408072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3892" y="1429929"/>
              <a:ext cx="544297" cy="1288337"/>
            </a:xfrm>
            <a:prstGeom prst="rect">
              <a:avLst/>
            </a:prstGeom>
          </p:spPr>
        </p:pic>
        <p:sp>
          <p:nvSpPr>
            <p:cNvPr id="132" name="TextBox 131"/>
            <p:cNvSpPr txBox="1"/>
            <p:nvPr/>
          </p:nvSpPr>
          <p:spPr>
            <a:xfrm>
              <a:off x="-38987" y="2607169"/>
              <a:ext cx="16050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Healthy Control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72354" y="2523441"/>
            <a:ext cx="1458196" cy="377101"/>
            <a:chOff x="2385622" y="2285747"/>
            <a:chExt cx="1215163" cy="314250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2508123" y="2285747"/>
              <a:ext cx="597885" cy="0"/>
            </a:xfrm>
            <a:prstGeom prst="straightConnector1">
              <a:avLst/>
            </a:prstGeom>
            <a:ln>
              <a:solidFill>
                <a:srgbClr val="40404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2385622" y="2369165"/>
              <a:ext cx="12151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KMOS Factors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738191" y="2516354"/>
            <a:ext cx="1684534" cy="394429"/>
            <a:chOff x="4273826" y="2279843"/>
            <a:chExt cx="1403778" cy="328690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4424497" y="2279843"/>
              <a:ext cx="597885" cy="0"/>
            </a:xfrm>
            <a:prstGeom prst="straightConnector1">
              <a:avLst/>
            </a:prstGeom>
            <a:ln>
              <a:solidFill>
                <a:srgbClr val="40404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4273826" y="2377701"/>
              <a:ext cx="14037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Differentiate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62319" y="4275121"/>
            <a:ext cx="1458196" cy="415993"/>
            <a:chOff x="2460593" y="3745481"/>
            <a:chExt cx="1215163" cy="346660"/>
          </a:xfrm>
        </p:grpSpPr>
        <p:cxnSp>
          <p:nvCxnSpPr>
            <p:cNvPr id="64" name="Straight Arrow Connector 63"/>
            <p:cNvCxnSpPr/>
            <p:nvPr/>
          </p:nvCxnSpPr>
          <p:spPr>
            <a:xfrm>
              <a:off x="2533907" y="3745481"/>
              <a:ext cx="597885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2460593" y="3861309"/>
              <a:ext cx="12151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KMOS Factors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894613" y="4360297"/>
            <a:ext cx="1684534" cy="385658"/>
            <a:chOff x="4404178" y="3816451"/>
            <a:chExt cx="1403778" cy="321381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4450281" y="3816451"/>
              <a:ext cx="597885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4404178" y="3907000"/>
              <a:ext cx="14037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Differentiate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5593" y="3205650"/>
            <a:ext cx="1926025" cy="1685150"/>
            <a:chOff x="46660" y="2854251"/>
            <a:chExt cx="1605021" cy="1404289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73892" y="2854251"/>
              <a:ext cx="544297" cy="1288337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46660" y="4027708"/>
              <a:ext cx="16050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37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FAD Patient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62882" y="6032551"/>
            <a:ext cx="1223632" cy="330536"/>
            <a:chOff x="2461067" y="5209979"/>
            <a:chExt cx="1019693" cy="275446"/>
          </a:xfrm>
        </p:grpSpPr>
        <p:cxnSp>
          <p:nvCxnSpPr>
            <p:cNvPr id="101" name="Straight Arrow Connector 100"/>
            <p:cNvCxnSpPr/>
            <p:nvPr/>
          </p:nvCxnSpPr>
          <p:spPr>
            <a:xfrm>
              <a:off x="2563974" y="5209979"/>
              <a:ext cx="597885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2461067" y="5254593"/>
              <a:ext cx="10196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095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KMOS Factors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863679" y="6052013"/>
            <a:ext cx="1339074" cy="322942"/>
            <a:chOff x="4378394" y="5226209"/>
            <a:chExt cx="1115895" cy="269119"/>
          </a:xfrm>
        </p:grpSpPr>
        <p:cxnSp>
          <p:nvCxnSpPr>
            <p:cNvPr id="102" name="Straight Arrow Connector 101"/>
            <p:cNvCxnSpPr/>
            <p:nvPr/>
          </p:nvCxnSpPr>
          <p:spPr>
            <a:xfrm>
              <a:off x="4480348" y="5226209"/>
              <a:ext cx="597885" cy="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4378394" y="5264495"/>
              <a:ext cx="1115895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095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Differentiate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659" y="4846995"/>
            <a:ext cx="1926025" cy="1687046"/>
            <a:chOff x="20876" y="4222040"/>
            <a:chExt cx="1605021" cy="1405870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960" y="4222040"/>
              <a:ext cx="542026" cy="1282961"/>
            </a:xfrm>
            <a:prstGeom prst="rect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20876" y="5397078"/>
              <a:ext cx="160502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095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 Patient</a:t>
              </a:r>
            </a:p>
          </p:txBody>
        </p:sp>
      </p:grpSp>
      <p:cxnSp>
        <p:nvCxnSpPr>
          <p:cNvPr id="141" name="Straight Arrow Connector 140"/>
          <p:cNvCxnSpPr/>
          <p:nvPr/>
        </p:nvCxnSpPr>
        <p:spPr>
          <a:xfrm>
            <a:off x="8455368" y="2625018"/>
            <a:ext cx="1192214" cy="1107088"/>
          </a:xfrm>
          <a:prstGeom prst="straightConnector1">
            <a:avLst/>
          </a:prstGeom>
          <a:ln>
            <a:solidFill>
              <a:srgbClr val="404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8547658" y="4321168"/>
            <a:ext cx="1099925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8653677" y="4846993"/>
            <a:ext cx="993913" cy="96350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0116388" y="5036455"/>
            <a:ext cx="1138897" cy="1209481"/>
            <a:chOff x="7828208" y="4315506"/>
            <a:chExt cx="949081" cy="1007901"/>
          </a:xfrm>
        </p:grpSpPr>
        <p:grpSp>
          <p:nvGrpSpPr>
            <p:cNvPr id="124" name="Group 123"/>
            <p:cNvGrpSpPr/>
            <p:nvPr/>
          </p:nvGrpSpPr>
          <p:grpSpPr>
            <a:xfrm>
              <a:off x="7828208" y="4315506"/>
              <a:ext cx="949081" cy="553974"/>
              <a:chOff x="1226134" y="1915948"/>
              <a:chExt cx="1423190" cy="808421"/>
            </a:xfrm>
          </p:grpSpPr>
          <p:grpSp>
            <p:nvGrpSpPr>
              <p:cNvPr id="125" name="Group 124"/>
              <p:cNvGrpSpPr/>
              <p:nvPr/>
            </p:nvGrpSpPr>
            <p:grpSpPr>
              <a:xfrm>
                <a:off x="1226134" y="1915948"/>
                <a:ext cx="1423190" cy="808421"/>
                <a:chOff x="1445087" y="1915948"/>
                <a:chExt cx="1423190" cy="808421"/>
              </a:xfrm>
            </p:grpSpPr>
            <p:sp>
              <p:nvSpPr>
                <p:cNvPr id="151" name="Oval 150"/>
                <p:cNvSpPr/>
                <p:nvPr/>
              </p:nvSpPr>
              <p:spPr>
                <a:xfrm>
                  <a:off x="1445087" y="1915948"/>
                  <a:ext cx="1423190" cy="624052"/>
                </a:xfrm>
                <a:prstGeom prst="ellipse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1445087" y="2100317"/>
                  <a:ext cx="1423190" cy="624052"/>
                </a:xfrm>
                <a:prstGeom prst="ellipse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6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53" name="Straight Connector 152"/>
                <p:cNvCxnSpPr>
                  <a:stCxn id="151" idx="2"/>
                  <a:endCxn id="152" idx="2"/>
                </p:cNvCxnSpPr>
                <p:nvPr/>
              </p:nvCxnSpPr>
              <p:spPr>
                <a:xfrm>
                  <a:off x="1445087" y="2227974"/>
                  <a:ext cx="0" cy="18436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2868277" y="2197100"/>
                  <a:ext cx="0" cy="184369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6" name="Oval 125"/>
              <p:cNvSpPr/>
              <p:nvPr/>
            </p:nvSpPr>
            <p:spPr>
              <a:xfrm>
                <a:off x="1718774" y="2134043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1871174" y="2363079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2100210" y="2187039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1629446" y="2570219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2056418" y="2581167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2242534" y="2329363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432382" y="2274623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1355746" y="2482635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2373910" y="2504531"/>
                <a:ext cx="131372" cy="9591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01962" y="4877131"/>
              <a:ext cx="875327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0" dirty="0">
                  <a:latin typeface="Arial" panose="020B0604020202020204" pitchFamily="34" charset="0"/>
                  <a:cs typeface="Arial" panose="020B0604020202020204" pitchFamily="34" charset="0"/>
                </a:rPr>
                <a:t>Disease Modeling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991348" y="1941823"/>
            <a:ext cx="1471783" cy="1339852"/>
            <a:chOff x="7960363" y="1801065"/>
            <a:chExt cx="1226486" cy="1116543"/>
          </a:xfrm>
        </p:grpSpPr>
        <p:grpSp>
          <p:nvGrpSpPr>
            <p:cNvPr id="161" name="Group 160"/>
            <p:cNvGrpSpPr/>
            <p:nvPr/>
          </p:nvGrpSpPr>
          <p:grpSpPr>
            <a:xfrm>
              <a:off x="7960363" y="1801065"/>
              <a:ext cx="1047754" cy="876300"/>
              <a:chOff x="7486292" y="4382568"/>
              <a:chExt cx="1047754" cy="876300"/>
            </a:xfrm>
          </p:grpSpPr>
          <p:pic>
            <p:nvPicPr>
              <p:cNvPr id="162" name="Picture 161" descr="Screen Shot 2017-03-16 at 11.45.21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0446" y="4382568"/>
                <a:ext cx="863600" cy="876300"/>
              </a:xfrm>
              <a:prstGeom prst="rect">
                <a:avLst/>
              </a:prstGeom>
            </p:spPr>
          </p:pic>
          <p:sp>
            <p:nvSpPr>
              <p:cNvPr id="163" name="Rectangle 162"/>
              <p:cNvSpPr/>
              <p:nvPr/>
            </p:nvSpPr>
            <p:spPr>
              <a:xfrm>
                <a:off x="7486292" y="4558486"/>
                <a:ext cx="188081" cy="298601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4" name="TextBox 163"/>
            <p:cNvSpPr txBox="1"/>
            <p:nvPr/>
          </p:nvSpPr>
          <p:spPr>
            <a:xfrm>
              <a:off x="7976291" y="2655998"/>
              <a:ext cx="12105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0" dirty="0">
                  <a:latin typeface="Arial" panose="020B0604020202020204" pitchFamily="34" charset="0"/>
                  <a:cs typeface="Arial" panose="020B0604020202020204" pitchFamily="34" charset="0"/>
                </a:rPr>
                <a:t>Drug Discovery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918547" y="3642019"/>
            <a:ext cx="1428058" cy="960535"/>
            <a:chOff x="7854567" y="3107029"/>
            <a:chExt cx="1190048" cy="800446"/>
          </a:xfrm>
        </p:grpSpPr>
        <p:grpSp>
          <p:nvGrpSpPr>
            <p:cNvPr id="158" name="Group 157"/>
            <p:cNvGrpSpPr/>
            <p:nvPr/>
          </p:nvGrpSpPr>
          <p:grpSpPr>
            <a:xfrm>
              <a:off x="7854567" y="3107029"/>
              <a:ext cx="1099625" cy="622300"/>
              <a:chOff x="6703391" y="1174296"/>
              <a:chExt cx="1099625" cy="622300"/>
            </a:xfrm>
          </p:grpSpPr>
          <p:pic>
            <p:nvPicPr>
              <p:cNvPr id="159" name="Picture 158" descr="Screen Shot 2017-03-16 at 11.45.25 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5116" y="1174296"/>
                <a:ext cx="977900" cy="622300"/>
              </a:xfrm>
              <a:prstGeom prst="rect">
                <a:avLst/>
              </a:prstGeom>
            </p:spPr>
          </p:pic>
          <p:sp>
            <p:nvSpPr>
              <p:cNvPr id="160" name="Rectangle 159"/>
              <p:cNvSpPr/>
              <p:nvPr/>
            </p:nvSpPr>
            <p:spPr>
              <a:xfrm>
                <a:off x="6703391" y="1174296"/>
                <a:ext cx="225127" cy="5265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5" name="TextBox 164"/>
            <p:cNvSpPr txBox="1"/>
            <p:nvPr/>
          </p:nvSpPr>
          <p:spPr>
            <a:xfrm>
              <a:off x="7960368" y="3645865"/>
              <a:ext cx="10842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40" dirty="0">
                  <a:latin typeface="Arial" panose="020B0604020202020204" pitchFamily="34" charset="0"/>
                  <a:cs typeface="Arial" panose="020B0604020202020204" pitchFamily="34" charset="0"/>
                </a:rPr>
                <a:t>Cell Therapy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8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3719 L -0.00608 -0.1870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1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9" y="-5157"/>
            <a:ext cx="1217652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Current Limitations of hiPSC-Based Models of Neurodegenerative Diseases</a:t>
            </a:r>
          </a:p>
        </p:txBody>
      </p:sp>
      <p:pic>
        <p:nvPicPr>
          <p:cNvPr id="22" name="Graphic 21" descr="Person with Cane">
            <a:extLst>
              <a:ext uri="{FF2B5EF4-FFF2-40B4-BE49-F238E27FC236}">
                <a16:creationId xmlns:a16="http://schemas.microsoft.com/office/drawing/2014/main" id="{88922083-195E-4D16-992E-943008941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421" y="3100929"/>
            <a:ext cx="914400" cy="914400"/>
          </a:xfrm>
          <a:prstGeom prst="rect">
            <a:avLst/>
          </a:prstGeom>
        </p:spPr>
      </p:pic>
      <p:pic>
        <p:nvPicPr>
          <p:cNvPr id="23" name="Graphic 22" descr="Man">
            <a:extLst>
              <a:ext uri="{FF2B5EF4-FFF2-40B4-BE49-F238E27FC236}">
                <a16:creationId xmlns:a16="http://schemas.microsoft.com/office/drawing/2014/main" id="{37DC5F5D-011A-4B30-BF21-915D8FA94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3421" y="1282762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BED605-DDEF-4177-BDD0-7E92CAEF35B3}"/>
              </a:ext>
            </a:extLst>
          </p:cNvPr>
          <p:cNvSpPr txBox="1"/>
          <p:nvPr/>
        </p:nvSpPr>
        <p:spPr>
          <a:xfrm>
            <a:off x="1320141" y="2197163"/>
            <a:ext cx="172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Young donor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6101A7-6F88-47C1-B085-BD472478D95D}"/>
              </a:ext>
            </a:extLst>
          </p:cNvPr>
          <p:cNvSpPr txBox="1"/>
          <p:nvPr/>
        </p:nvSpPr>
        <p:spPr>
          <a:xfrm>
            <a:off x="1458364" y="4015329"/>
            <a:ext cx="172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 donor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6ED56E26-E6F8-4147-983B-0F8051D87110}"/>
              </a:ext>
            </a:extLst>
          </p:cNvPr>
          <p:cNvSpPr/>
          <p:nvPr/>
        </p:nvSpPr>
        <p:spPr>
          <a:xfrm>
            <a:off x="4123597" y="1848681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CBA3BA1-C86F-4371-91B6-F54681C6C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110" y="1305356"/>
            <a:ext cx="1282703" cy="4692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BBE930-6A45-447C-9884-324E98626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602" y="1593196"/>
            <a:ext cx="1282703" cy="4692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027F92-5B4D-41C9-BEB5-7620BC8EC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661" y="1872884"/>
            <a:ext cx="1282703" cy="46928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E7CD57A-E7BC-4ADB-BD76-B4C39252F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4152" y="3206701"/>
            <a:ext cx="1399661" cy="5120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31E7CA5-3FE4-4CF7-994A-3893DBD32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9560" y="3547808"/>
            <a:ext cx="1324321" cy="4845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ED48115-5582-472A-8030-93D39CAE34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243" y="3925918"/>
            <a:ext cx="1318437" cy="4823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63C353-E981-4BF5-9AE6-23F87D7EC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3106" y="1418738"/>
            <a:ext cx="1645199" cy="831168"/>
          </a:xfrm>
          <a:prstGeom prst="rect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463A5FD8-1795-4A9E-8695-AA3619191AC8}"/>
              </a:ext>
            </a:extLst>
          </p:cNvPr>
          <p:cNvSpPr/>
          <p:nvPr/>
        </p:nvSpPr>
        <p:spPr>
          <a:xfrm>
            <a:off x="7339886" y="1827836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DA06B6D-0F50-4EE3-A347-08B49EACFF05}"/>
              </a:ext>
            </a:extLst>
          </p:cNvPr>
          <p:cNvSpPr/>
          <p:nvPr/>
        </p:nvSpPr>
        <p:spPr>
          <a:xfrm>
            <a:off x="4122895" y="3755077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6B07728C-3289-4430-BBFE-5606D8087E19}"/>
              </a:ext>
            </a:extLst>
          </p:cNvPr>
          <p:cNvSpPr/>
          <p:nvPr/>
        </p:nvSpPr>
        <p:spPr>
          <a:xfrm>
            <a:off x="7339886" y="3739204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F6C9A38-20C2-45CB-842B-3B9E9D202150}"/>
              </a:ext>
            </a:extLst>
          </p:cNvPr>
          <p:cNvGrpSpPr/>
          <p:nvPr/>
        </p:nvGrpSpPr>
        <p:grpSpPr>
          <a:xfrm>
            <a:off x="8676579" y="1181695"/>
            <a:ext cx="1728037" cy="1384805"/>
            <a:chOff x="7360950" y="2175637"/>
            <a:chExt cx="1728036" cy="138480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F34AEA7-27D9-4E69-94D7-B7E56F0EE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60950" y="2499082"/>
              <a:ext cx="846622" cy="38514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483FEAE-A87D-42B8-B0BE-CA7B6FA2D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4261" y="2175637"/>
              <a:ext cx="846622" cy="38514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7B19A18-262B-433D-94A5-9C78F91A9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77354" y="2822527"/>
              <a:ext cx="846622" cy="38514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024E6B-5482-4A7B-8F69-0F111047EC24}"/>
                </a:ext>
              </a:extLst>
            </p:cNvPr>
            <p:cNvSpPr txBox="1"/>
            <p:nvPr/>
          </p:nvSpPr>
          <p:spPr>
            <a:xfrm>
              <a:off x="7360950" y="3191108"/>
              <a:ext cx="1728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Young neurons</a:t>
              </a: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63462E97-2D68-4209-9029-302773CB98F5}"/>
              </a:ext>
            </a:extLst>
          </p:cNvPr>
          <p:cNvSpPr/>
          <p:nvPr/>
        </p:nvSpPr>
        <p:spPr>
          <a:xfrm>
            <a:off x="5445813" y="1273856"/>
            <a:ext cx="845996" cy="2243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Oct4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133D187-7E49-4916-8195-DA762F0CA341}"/>
              </a:ext>
            </a:extLst>
          </p:cNvPr>
          <p:cNvSpPr/>
          <p:nvPr/>
        </p:nvSpPr>
        <p:spPr>
          <a:xfrm>
            <a:off x="6236185" y="1264921"/>
            <a:ext cx="845996" cy="22431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Sox2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F80172C-A7E7-416D-8CDB-67FC1EE5381A}"/>
              </a:ext>
            </a:extLst>
          </p:cNvPr>
          <p:cNvSpPr/>
          <p:nvPr/>
        </p:nvSpPr>
        <p:spPr>
          <a:xfrm>
            <a:off x="5444449" y="2257724"/>
            <a:ext cx="845996" cy="2243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Klf4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CC386E-7FAC-4D5C-8F4A-7FD408995774}"/>
              </a:ext>
            </a:extLst>
          </p:cNvPr>
          <p:cNvSpPr/>
          <p:nvPr/>
        </p:nvSpPr>
        <p:spPr>
          <a:xfrm>
            <a:off x="6242911" y="2257724"/>
            <a:ext cx="828843" cy="2243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CF377EF-B53C-49B3-95E9-1656D885A8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6557" y="3345698"/>
            <a:ext cx="1645199" cy="831168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FEBF299-649E-4E0A-8C57-5B1F8DB1AD88}"/>
              </a:ext>
            </a:extLst>
          </p:cNvPr>
          <p:cNvSpPr/>
          <p:nvPr/>
        </p:nvSpPr>
        <p:spPr>
          <a:xfrm>
            <a:off x="5429265" y="3200816"/>
            <a:ext cx="845996" cy="2243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A589A52-FA41-4DB9-B6CB-A0D47DAA1AAB}"/>
              </a:ext>
            </a:extLst>
          </p:cNvPr>
          <p:cNvSpPr/>
          <p:nvPr/>
        </p:nvSpPr>
        <p:spPr>
          <a:xfrm>
            <a:off x="6219637" y="3191881"/>
            <a:ext cx="845996" cy="22431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Sox2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13852E-97E9-48AD-96C2-38AF36F6F10D}"/>
              </a:ext>
            </a:extLst>
          </p:cNvPr>
          <p:cNvSpPr/>
          <p:nvPr/>
        </p:nvSpPr>
        <p:spPr>
          <a:xfrm>
            <a:off x="5427900" y="4184684"/>
            <a:ext cx="845996" cy="2243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Klf4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04AD89D-78FA-4E24-B38D-602826E1FC4A}"/>
              </a:ext>
            </a:extLst>
          </p:cNvPr>
          <p:cNvSpPr/>
          <p:nvPr/>
        </p:nvSpPr>
        <p:spPr>
          <a:xfrm>
            <a:off x="6226361" y="4184684"/>
            <a:ext cx="828843" cy="2243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9E2195F-B545-494E-9CD4-E2F61A6B5EF3}"/>
              </a:ext>
            </a:extLst>
          </p:cNvPr>
          <p:cNvGrpSpPr/>
          <p:nvPr/>
        </p:nvGrpSpPr>
        <p:grpSpPr>
          <a:xfrm>
            <a:off x="8676578" y="3161025"/>
            <a:ext cx="1728037" cy="1384805"/>
            <a:chOff x="7360950" y="2175637"/>
            <a:chExt cx="1728036" cy="138480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95078A5-FB47-4553-A371-4532923A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60950" y="2499082"/>
              <a:ext cx="846622" cy="38514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0AE9090-7D5B-4493-8887-1AA8D4E9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4261" y="2175637"/>
              <a:ext cx="846622" cy="38514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164309B-DD2D-4B17-B249-D233DED1C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77354" y="2822527"/>
              <a:ext cx="846622" cy="38514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338C3D6-EAD1-4251-9937-F1D2BA1BDE86}"/>
                </a:ext>
              </a:extLst>
            </p:cNvPr>
            <p:cNvSpPr txBox="1"/>
            <p:nvPr/>
          </p:nvSpPr>
          <p:spPr>
            <a:xfrm>
              <a:off x="7360950" y="3191108"/>
              <a:ext cx="1728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Young neurons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41606DA-D893-4586-81CB-1086CA9ECF9D}"/>
              </a:ext>
            </a:extLst>
          </p:cNvPr>
          <p:cNvSpPr txBox="1"/>
          <p:nvPr/>
        </p:nvSpPr>
        <p:spPr>
          <a:xfrm>
            <a:off x="15474" y="4851113"/>
            <a:ext cx="1214845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Neuronal aging marks 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absent</a:t>
            </a:r>
            <a:r>
              <a:rPr kumimoji="0" lang="en-US" sz="2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hiPSC-derived neurons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29FE5A9-FE2D-4B1F-AFE3-08FABF5A8EB6}"/>
              </a:ext>
            </a:extLst>
          </p:cNvPr>
          <p:cNvSpPr/>
          <p:nvPr/>
        </p:nvSpPr>
        <p:spPr>
          <a:xfrm>
            <a:off x="1722955" y="5223752"/>
            <a:ext cx="8681660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Inability to observe phenotypes associated with late-onset of the disease in aging adults</a:t>
            </a:r>
            <a:endParaRPr lang="en-US" sz="2800" b="1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EDDC530-CF68-496C-92BC-062A4334EC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4175" y="1675983"/>
            <a:ext cx="2134055" cy="2729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1" grpId="0" animBg="1"/>
      <p:bldP spid="39" grpId="0" animBg="1"/>
      <p:bldP spid="40" grpId="0" animBg="1"/>
      <p:bldP spid="41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61" grpId="0"/>
      <p:bldP spid="61" grpId="1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C4BB9-1DD8-4703-86E0-33124015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7714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Role of RANBP17 in Aging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A5ABE-C04D-4669-957A-67D3A4601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85" y="2244716"/>
            <a:ext cx="5531644" cy="16169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0B48652-9F75-4DEB-B0F1-7CDD83A04CEB}"/>
              </a:ext>
            </a:extLst>
          </p:cNvPr>
          <p:cNvSpPr/>
          <p:nvPr/>
        </p:nvSpPr>
        <p:spPr>
          <a:xfrm>
            <a:off x="3323554" y="4133121"/>
            <a:ext cx="228600" cy="2714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A00A49-F63F-4CAB-84ED-62EE8B3F4C6F}"/>
              </a:ext>
            </a:extLst>
          </p:cNvPr>
          <p:cNvSpPr/>
          <p:nvPr/>
        </p:nvSpPr>
        <p:spPr>
          <a:xfrm>
            <a:off x="3323554" y="4590321"/>
            <a:ext cx="228600" cy="271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C755E-B759-47BA-9F10-5B249A30EA9A}"/>
              </a:ext>
            </a:extLst>
          </p:cNvPr>
          <p:cNvSpPr txBox="1"/>
          <p:nvPr/>
        </p:nvSpPr>
        <p:spPr>
          <a:xfrm>
            <a:off x="3552154" y="4084186"/>
            <a:ext cx="315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NES = nuclear export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AC084-F287-4280-ADE6-D69BF6FF3A81}"/>
              </a:ext>
            </a:extLst>
          </p:cNvPr>
          <p:cNvSpPr txBox="1"/>
          <p:nvPr/>
        </p:nvSpPr>
        <p:spPr>
          <a:xfrm>
            <a:off x="3552153" y="4540315"/>
            <a:ext cx="355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NLS = nuclear localization signal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E19696-3679-45A8-9901-06A19FF0442A}"/>
              </a:ext>
            </a:extLst>
          </p:cNvPr>
          <p:cNvSpPr/>
          <p:nvPr/>
        </p:nvSpPr>
        <p:spPr>
          <a:xfrm>
            <a:off x="4361017" y="2244716"/>
            <a:ext cx="2609088" cy="1752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952B3-D6D5-4A2C-A6A3-246B3B8112AB}"/>
              </a:ext>
            </a:extLst>
          </p:cNvPr>
          <p:cNvSpPr txBox="1"/>
          <p:nvPr/>
        </p:nvSpPr>
        <p:spPr>
          <a:xfrm>
            <a:off x="2035931" y="5497551"/>
            <a:ext cx="784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Maintains proper nucleocytoplasmic compartmentalization (NCC)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785768D-7EF4-4B34-A62F-A954C280F665}"/>
              </a:ext>
            </a:extLst>
          </p:cNvPr>
          <p:cNvSpPr/>
          <p:nvPr/>
        </p:nvSpPr>
        <p:spPr>
          <a:xfrm>
            <a:off x="7797666" y="3759268"/>
            <a:ext cx="3144644" cy="83105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17F7061-4893-436C-BB24-6FAD02BC6FC5}"/>
              </a:ext>
            </a:extLst>
          </p:cNvPr>
          <p:cNvSpPr/>
          <p:nvPr/>
        </p:nvSpPr>
        <p:spPr>
          <a:xfrm flipH="1">
            <a:off x="7797666" y="2401977"/>
            <a:ext cx="3144644" cy="83105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EB7EAF-AA03-44E6-A066-0A0A7BB3D982}"/>
              </a:ext>
            </a:extLst>
          </p:cNvPr>
          <p:cNvSpPr txBox="1"/>
          <p:nvPr/>
        </p:nvSpPr>
        <p:spPr>
          <a:xfrm>
            <a:off x="9227369" y="323303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D7E77A-D856-496E-AF3C-186224473AB7}"/>
              </a:ext>
            </a:extLst>
          </p:cNvPr>
          <p:cNvSpPr txBox="1"/>
          <p:nvPr/>
        </p:nvSpPr>
        <p:spPr>
          <a:xfrm>
            <a:off x="8994773" y="459032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67872A-BD1E-4B50-B52B-5938884FCE37}"/>
              </a:ext>
            </a:extLst>
          </p:cNvPr>
          <p:cNvSpPr/>
          <p:nvPr/>
        </p:nvSpPr>
        <p:spPr>
          <a:xfrm>
            <a:off x="3861973" y="1337487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RANBP17 = RAN Binding Protein 17</a:t>
            </a:r>
          </a:p>
        </p:txBody>
      </p:sp>
    </p:spTree>
    <p:extLst>
      <p:ext uri="{BB962C8B-B14F-4D97-AF65-F5344CB8AC3E}">
        <p14:creationId xmlns:p14="http://schemas.microsoft.com/office/powerpoint/2010/main" val="41617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3" grpId="0" animBg="1"/>
      <p:bldP spid="13" grpId="0" animBg="1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 descr="Person with Cane">
            <a:extLst>
              <a:ext uri="{FF2B5EF4-FFF2-40B4-BE49-F238E27FC236}">
                <a16:creationId xmlns:a16="http://schemas.microsoft.com/office/drawing/2014/main" id="{2B9ABB84-FE5F-4518-8A1A-A29F76B40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1595" y="3383780"/>
            <a:ext cx="914400" cy="914400"/>
          </a:xfrm>
          <a:prstGeom prst="rect">
            <a:avLst/>
          </a:prstGeom>
        </p:spPr>
      </p:pic>
      <p:pic>
        <p:nvPicPr>
          <p:cNvPr id="22" name="Graphic 21" descr="Man">
            <a:extLst>
              <a:ext uri="{FF2B5EF4-FFF2-40B4-BE49-F238E27FC236}">
                <a16:creationId xmlns:a16="http://schemas.microsoft.com/office/drawing/2014/main" id="{8627E6C9-15E8-42F9-A473-B40BFF7E6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1595" y="156561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2D8717-D05E-4FD3-BE9F-5C9F641AFAF7}"/>
              </a:ext>
            </a:extLst>
          </p:cNvPr>
          <p:cNvSpPr txBox="1"/>
          <p:nvPr/>
        </p:nvSpPr>
        <p:spPr>
          <a:xfrm>
            <a:off x="1438315" y="2480014"/>
            <a:ext cx="172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Young donor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2375CE-B07A-4D4A-9D2A-22190DACFBF0}"/>
              </a:ext>
            </a:extLst>
          </p:cNvPr>
          <p:cNvSpPr txBox="1"/>
          <p:nvPr/>
        </p:nvSpPr>
        <p:spPr>
          <a:xfrm>
            <a:off x="1576538" y="4298180"/>
            <a:ext cx="172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 donor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2093303-7AE8-4D02-B7DB-3CC2EFB8C34E}"/>
              </a:ext>
            </a:extLst>
          </p:cNvPr>
          <p:cNvSpPr/>
          <p:nvPr/>
        </p:nvSpPr>
        <p:spPr>
          <a:xfrm>
            <a:off x="4241771" y="2131532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794AC2-0533-4B9C-A754-504F4F31F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284" y="1588207"/>
            <a:ext cx="1282703" cy="4692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1E6B8B-BA08-46FB-8FB5-11B38E1F8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7776" y="1876047"/>
            <a:ext cx="1282703" cy="4692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A2A7200-1C1B-493F-873A-E04F24BFB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835" y="2155735"/>
            <a:ext cx="1282703" cy="4692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1049CF-8E1D-445D-A4D4-EE7105643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2326" y="3489552"/>
            <a:ext cx="1399661" cy="5120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132A04-AD36-4C39-8AC9-E362E64BE4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7734" y="3830659"/>
            <a:ext cx="1324321" cy="4845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F428F8-5364-4AE2-B11D-C16B0BE37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1417" y="4208769"/>
            <a:ext cx="1318437" cy="4823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C693E5-50ED-4A50-8F31-2825E3AF5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1280" y="1701589"/>
            <a:ext cx="1645199" cy="831168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1EF290CA-690F-4B0A-8D56-94BB8BD57268}"/>
              </a:ext>
            </a:extLst>
          </p:cNvPr>
          <p:cNvSpPr/>
          <p:nvPr/>
        </p:nvSpPr>
        <p:spPr>
          <a:xfrm>
            <a:off x="7458060" y="2110687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CF4DD2DF-97BB-44B7-BEF8-061267BD3040}"/>
              </a:ext>
            </a:extLst>
          </p:cNvPr>
          <p:cNvSpPr/>
          <p:nvPr/>
        </p:nvSpPr>
        <p:spPr>
          <a:xfrm>
            <a:off x="4241069" y="4037928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F1BE796F-4367-4075-B2AB-71D4A28B5087}"/>
              </a:ext>
            </a:extLst>
          </p:cNvPr>
          <p:cNvSpPr/>
          <p:nvPr/>
        </p:nvSpPr>
        <p:spPr>
          <a:xfrm>
            <a:off x="7458060" y="4022055"/>
            <a:ext cx="1063256" cy="196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B5046B-A11F-45D7-80B1-D64946E679AC}"/>
              </a:ext>
            </a:extLst>
          </p:cNvPr>
          <p:cNvGrpSpPr/>
          <p:nvPr/>
        </p:nvGrpSpPr>
        <p:grpSpPr>
          <a:xfrm>
            <a:off x="8794753" y="1464546"/>
            <a:ext cx="1728037" cy="1384805"/>
            <a:chOff x="7360950" y="2175637"/>
            <a:chExt cx="1728036" cy="138480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C32DB8-9983-4698-92ED-497C39E80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60950" y="2499082"/>
              <a:ext cx="846622" cy="38514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9A8FCF8-5DF6-46C0-B076-1DECC4250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4261" y="2175637"/>
              <a:ext cx="846622" cy="38514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799C5EA-433B-42F2-A624-BE8FDF54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77354" y="2822527"/>
              <a:ext cx="846622" cy="38514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D33A48-FEA9-4FBB-9EE0-3CA4F59F6B81}"/>
                </a:ext>
              </a:extLst>
            </p:cNvPr>
            <p:cNvSpPr txBox="1"/>
            <p:nvPr/>
          </p:nvSpPr>
          <p:spPr>
            <a:xfrm>
              <a:off x="7360950" y="3191108"/>
              <a:ext cx="1728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Young neurons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01E1362-5BFB-4561-90E5-281A444763BB}"/>
              </a:ext>
            </a:extLst>
          </p:cNvPr>
          <p:cNvGrpSpPr/>
          <p:nvPr/>
        </p:nvGrpSpPr>
        <p:grpSpPr>
          <a:xfrm>
            <a:off x="8752818" y="3429000"/>
            <a:ext cx="1467678" cy="1559537"/>
            <a:chOff x="7364212" y="4064318"/>
            <a:chExt cx="1467676" cy="155953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917B44A-30AD-40AC-BA23-21095FD22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77354" y="4064318"/>
              <a:ext cx="846622" cy="38514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DF63062-1A17-4FFE-8F7A-A6C7888BB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64212" y="4462224"/>
              <a:ext cx="846622" cy="38514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9AC77AF-B2DF-4B0E-A7A4-1E2F7C2A5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80008" y="4785669"/>
              <a:ext cx="846622" cy="38514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49F471A-B542-4D4D-A421-FB83FC62C710}"/>
                </a:ext>
              </a:extLst>
            </p:cNvPr>
            <p:cNvSpPr txBox="1"/>
            <p:nvPr/>
          </p:nvSpPr>
          <p:spPr>
            <a:xfrm>
              <a:off x="7390469" y="5254521"/>
              <a:ext cx="1441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Old neurons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2760BB46-C48B-42C3-9B7E-4D874BE7EB06}"/>
              </a:ext>
            </a:extLst>
          </p:cNvPr>
          <p:cNvSpPr/>
          <p:nvPr/>
        </p:nvSpPr>
        <p:spPr>
          <a:xfrm>
            <a:off x="5563987" y="1556707"/>
            <a:ext cx="845996" cy="2243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2D94966-085E-44F7-B228-5F25ED443E4D}"/>
              </a:ext>
            </a:extLst>
          </p:cNvPr>
          <p:cNvSpPr/>
          <p:nvPr/>
        </p:nvSpPr>
        <p:spPr>
          <a:xfrm>
            <a:off x="6354359" y="1547772"/>
            <a:ext cx="845996" cy="22431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Sox2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D19D659-DFC2-4BEF-8C86-4291D6A46080}"/>
              </a:ext>
            </a:extLst>
          </p:cNvPr>
          <p:cNvSpPr/>
          <p:nvPr/>
        </p:nvSpPr>
        <p:spPr>
          <a:xfrm>
            <a:off x="5562623" y="2540575"/>
            <a:ext cx="845996" cy="2243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Klf4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91A216F-3D2B-4483-B18D-AECA6DF6BA34}"/>
              </a:ext>
            </a:extLst>
          </p:cNvPr>
          <p:cNvSpPr/>
          <p:nvPr/>
        </p:nvSpPr>
        <p:spPr>
          <a:xfrm>
            <a:off x="6361085" y="2540575"/>
            <a:ext cx="828843" cy="2243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D1303BB-6EB9-4894-84C4-8BB6C78107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4731" y="3628549"/>
            <a:ext cx="1645199" cy="831168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66F6F425-43D1-4F9B-974E-D43D382F9792}"/>
              </a:ext>
            </a:extLst>
          </p:cNvPr>
          <p:cNvSpPr/>
          <p:nvPr/>
        </p:nvSpPr>
        <p:spPr>
          <a:xfrm>
            <a:off x="5547439" y="3483667"/>
            <a:ext cx="845996" cy="2243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Oct4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E69BC1E-58AF-478D-974F-313110AFCC58}"/>
              </a:ext>
            </a:extLst>
          </p:cNvPr>
          <p:cNvSpPr/>
          <p:nvPr/>
        </p:nvSpPr>
        <p:spPr>
          <a:xfrm>
            <a:off x="6337811" y="3474732"/>
            <a:ext cx="845996" cy="22431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Sox2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393A227-D437-4C20-8218-E60C640134AB}"/>
              </a:ext>
            </a:extLst>
          </p:cNvPr>
          <p:cNvSpPr/>
          <p:nvPr/>
        </p:nvSpPr>
        <p:spPr>
          <a:xfrm>
            <a:off x="5546074" y="4467535"/>
            <a:ext cx="845996" cy="2243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Klf4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F705A6F-441D-4092-B7A1-83F7C8B93264}"/>
              </a:ext>
            </a:extLst>
          </p:cNvPr>
          <p:cNvSpPr/>
          <p:nvPr/>
        </p:nvSpPr>
        <p:spPr>
          <a:xfrm>
            <a:off x="6344535" y="4467535"/>
            <a:ext cx="828843" cy="22431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Myc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230FCF4F-B565-4E7C-982E-5F2B50A38481}"/>
              </a:ext>
            </a:extLst>
          </p:cNvPr>
          <p:cNvCxnSpPr>
            <a:cxnSpLocks/>
            <a:endCxn id="61" idx="1"/>
          </p:cNvCxnSpPr>
          <p:nvPr/>
        </p:nvCxnSpPr>
        <p:spPr>
          <a:xfrm rot="16200000" flipH="1">
            <a:off x="6289801" y="4984032"/>
            <a:ext cx="608156" cy="465591"/>
          </a:xfrm>
          <a:prstGeom prst="bentConnector2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14F1664-DE42-424A-A99C-60703E8A3B6F}"/>
              </a:ext>
            </a:extLst>
          </p:cNvPr>
          <p:cNvSpPr txBox="1"/>
          <p:nvPr/>
        </p:nvSpPr>
        <p:spPr>
          <a:xfrm>
            <a:off x="6826677" y="5259294"/>
            <a:ext cx="130810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dCas9-KRAB + gRNA</a:t>
            </a:r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FC2C26B2-F104-4C0E-BE18-2C9027E46E41}"/>
              </a:ext>
            </a:extLst>
          </p:cNvPr>
          <p:cNvCxnSpPr>
            <a:cxnSpLocks/>
            <a:stCxn id="61" idx="3"/>
          </p:cNvCxnSpPr>
          <p:nvPr/>
        </p:nvCxnSpPr>
        <p:spPr>
          <a:xfrm flipV="1">
            <a:off x="8134778" y="4344107"/>
            <a:ext cx="126997" cy="1176799"/>
          </a:xfrm>
          <a:prstGeom prst="bentConnector2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B2E2AC5-5C73-49EF-A45A-8BCBCCE49EDA}"/>
              </a:ext>
            </a:extLst>
          </p:cNvPr>
          <p:cNvSpPr/>
          <p:nvPr/>
        </p:nvSpPr>
        <p:spPr>
          <a:xfrm>
            <a:off x="0" y="5572"/>
            <a:ext cx="12191999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Hypothesis: By repressing this gene, can we induce an aged phenotype into hiPSC-based disease models?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4A6786-9A29-4C77-A6B6-9E6F76E29142}"/>
              </a:ext>
            </a:extLst>
          </p:cNvPr>
          <p:cNvGrpSpPr/>
          <p:nvPr/>
        </p:nvGrpSpPr>
        <p:grpSpPr>
          <a:xfrm>
            <a:off x="8825253" y="3419066"/>
            <a:ext cx="1728037" cy="1384805"/>
            <a:chOff x="7360950" y="2175637"/>
            <a:chExt cx="1728036" cy="13848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160908C-1F68-4A07-8928-6B74AC679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60950" y="2499082"/>
              <a:ext cx="846622" cy="38514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B832A52-233C-43A0-B3DC-AC5C6627A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4261" y="2175637"/>
              <a:ext cx="846622" cy="38514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EBBF6E7-1E4B-40EC-BD3A-408935AFF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77354" y="2822527"/>
              <a:ext cx="846622" cy="385144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729F1B-4B72-4AEA-B59F-31369065F203}"/>
                </a:ext>
              </a:extLst>
            </p:cNvPr>
            <p:cNvSpPr txBox="1"/>
            <p:nvPr/>
          </p:nvSpPr>
          <p:spPr>
            <a:xfrm>
              <a:off x="7360950" y="3191108"/>
              <a:ext cx="17280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Young neurons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33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913A-2126-409A-A2EF-BEDE8358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475"/>
            <a:ext cx="12191998" cy="108322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lustered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egularly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nterspaced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hort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alindromic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epeat (CRISPR)/Cas9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93DB5B-3341-4BA0-924E-E86E3F6DF259}"/>
              </a:ext>
            </a:extLst>
          </p:cNvPr>
          <p:cNvGrpSpPr/>
          <p:nvPr/>
        </p:nvGrpSpPr>
        <p:grpSpPr>
          <a:xfrm>
            <a:off x="2907984" y="1146054"/>
            <a:ext cx="6376031" cy="1160044"/>
            <a:chOff x="2500683" y="2061974"/>
            <a:chExt cx="7494595" cy="14508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17257AB-7EC6-4009-9ECB-8DEC3FFC9295}"/>
                </a:ext>
              </a:extLst>
            </p:cNvPr>
            <p:cNvSpPr/>
            <p:nvPr/>
          </p:nvSpPr>
          <p:spPr>
            <a:xfrm>
              <a:off x="9040960" y="2061974"/>
              <a:ext cx="561474" cy="1042737"/>
            </a:xfrm>
            <a:custGeom>
              <a:avLst/>
              <a:gdLst>
                <a:gd name="connsiteX0" fmla="*/ 417095 w 561474"/>
                <a:gd name="connsiteY0" fmla="*/ 176463 h 1042737"/>
                <a:gd name="connsiteX1" fmla="*/ 320842 w 561474"/>
                <a:gd name="connsiteY1" fmla="*/ 64168 h 1042737"/>
                <a:gd name="connsiteX2" fmla="*/ 272716 w 561474"/>
                <a:gd name="connsiteY2" fmla="*/ 32084 h 1042737"/>
                <a:gd name="connsiteX3" fmla="*/ 176463 w 561474"/>
                <a:gd name="connsiteY3" fmla="*/ 0 h 1042737"/>
                <a:gd name="connsiteX4" fmla="*/ 80211 w 561474"/>
                <a:gd name="connsiteY4" fmla="*/ 16042 h 1042737"/>
                <a:gd name="connsiteX5" fmla="*/ 64169 w 561474"/>
                <a:gd name="connsiteY5" fmla="*/ 240632 h 1042737"/>
                <a:gd name="connsiteX6" fmla="*/ 128337 w 561474"/>
                <a:gd name="connsiteY6" fmla="*/ 385011 h 1042737"/>
                <a:gd name="connsiteX7" fmla="*/ 144379 w 561474"/>
                <a:gd name="connsiteY7" fmla="*/ 433137 h 1042737"/>
                <a:gd name="connsiteX8" fmla="*/ 96253 w 561474"/>
                <a:gd name="connsiteY8" fmla="*/ 577516 h 1042737"/>
                <a:gd name="connsiteX9" fmla="*/ 48127 w 561474"/>
                <a:gd name="connsiteY9" fmla="*/ 609600 h 1042737"/>
                <a:gd name="connsiteX10" fmla="*/ 0 w 561474"/>
                <a:gd name="connsiteY10" fmla="*/ 770021 h 1042737"/>
                <a:gd name="connsiteX11" fmla="*/ 16042 w 561474"/>
                <a:gd name="connsiteY11" fmla="*/ 962526 h 1042737"/>
                <a:gd name="connsiteX12" fmla="*/ 32084 w 561474"/>
                <a:gd name="connsiteY12" fmla="*/ 1010653 h 1042737"/>
                <a:gd name="connsiteX13" fmla="*/ 128337 w 561474"/>
                <a:gd name="connsiteY13" fmla="*/ 1042737 h 1042737"/>
                <a:gd name="connsiteX14" fmla="*/ 304800 w 561474"/>
                <a:gd name="connsiteY14" fmla="*/ 1026695 h 1042737"/>
                <a:gd name="connsiteX15" fmla="*/ 385011 w 561474"/>
                <a:gd name="connsiteY15" fmla="*/ 978568 h 1042737"/>
                <a:gd name="connsiteX16" fmla="*/ 433137 w 561474"/>
                <a:gd name="connsiteY16" fmla="*/ 946484 h 1042737"/>
                <a:gd name="connsiteX17" fmla="*/ 513348 w 561474"/>
                <a:gd name="connsiteY17" fmla="*/ 850232 h 1042737"/>
                <a:gd name="connsiteX18" fmla="*/ 561474 w 561474"/>
                <a:gd name="connsiteY18" fmla="*/ 689811 h 1042737"/>
                <a:gd name="connsiteX19" fmla="*/ 545432 w 561474"/>
                <a:gd name="connsiteY19" fmla="*/ 385011 h 1042737"/>
                <a:gd name="connsiteX20" fmla="*/ 513348 w 561474"/>
                <a:gd name="connsiteY20" fmla="*/ 288758 h 1042737"/>
                <a:gd name="connsiteX21" fmla="*/ 481263 w 561474"/>
                <a:gd name="connsiteY21" fmla="*/ 256674 h 1042737"/>
                <a:gd name="connsiteX22" fmla="*/ 417095 w 561474"/>
                <a:gd name="connsiteY22" fmla="*/ 176463 h 10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1474" h="1042737">
                  <a:moveTo>
                    <a:pt x="417095" y="176463"/>
                  </a:moveTo>
                  <a:cubicBezTo>
                    <a:pt x="390358" y="144379"/>
                    <a:pt x="352118" y="89189"/>
                    <a:pt x="320842" y="64168"/>
                  </a:cubicBezTo>
                  <a:cubicBezTo>
                    <a:pt x="305787" y="52124"/>
                    <a:pt x="290334" y="39914"/>
                    <a:pt x="272716" y="32084"/>
                  </a:cubicBezTo>
                  <a:cubicBezTo>
                    <a:pt x="241811" y="18349"/>
                    <a:pt x="176463" y="0"/>
                    <a:pt x="176463" y="0"/>
                  </a:cubicBezTo>
                  <a:cubicBezTo>
                    <a:pt x="144379" y="5347"/>
                    <a:pt x="109304" y="1496"/>
                    <a:pt x="80211" y="16042"/>
                  </a:cubicBezTo>
                  <a:cubicBezTo>
                    <a:pt x="9870" y="51212"/>
                    <a:pt x="63212" y="235208"/>
                    <a:pt x="64169" y="240632"/>
                  </a:cubicBezTo>
                  <a:cubicBezTo>
                    <a:pt x="86743" y="368551"/>
                    <a:pt x="86391" y="301118"/>
                    <a:pt x="128337" y="385011"/>
                  </a:cubicBezTo>
                  <a:cubicBezTo>
                    <a:pt x="135899" y="400136"/>
                    <a:pt x="139032" y="417095"/>
                    <a:pt x="144379" y="433137"/>
                  </a:cubicBezTo>
                  <a:cubicBezTo>
                    <a:pt x="133624" y="497667"/>
                    <a:pt x="141367" y="532402"/>
                    <a:pt x="96253" y="577516"/>
                  </a:cubicBezTo>
                  <a:cubicBezTo>
                    <a:pt x="82620" y="591149"/>
                    <a:pt x="64169" y="598905"/>
                    <a:pt x="48127" y="609600"/>
                  </a:cubicBezTo>
                  <a:cubicBezTo>
                    <a:pt x="9070" y="726769"/>
                    <a:pt x="24245" y="673043"/>
                    <a:pt x="0" y="770021"/>
                  </a:cubicBezTo>
                  <a:cubicBezTo>
                    <a:pt x="5347" y="834189"/>
                    <a:pt x="7532" y="898700"/>
                    <a:pt x="16042" y="962526"/>
                  </a:cubicBezTo>
                  <a:cubicBezTo>
                    <a:pt x="18277" y="979288"/>
                    <a:pt x="18324" y="1000824"/>
                    <a:pt x="32084" y="1010653"/>
                  </a:cubicBezTo>
                  <a:cubicBezTo>
                    <a:pt x="59604" y="1030310"/>
                    <a:pt x="128337" y="1042737"/>
                    <a:pt x="128337" y="1042737"/>
                  </a:cubicBezTo>
                  <a:cubicBezTo>
                    <a:pt x="187158" y="1037390"/>
                    <a:pt x="246330" y="1035048"/>
                    <a:pt x="304800" y="1026695"/>
                  </a:cubicBezTo>
                  <a:cubicBezTo>
                    <a:pt x="364155" y="1018216"/>
                    <a:pt x="343761" y="1011568"/>
                    <a:pt x="385011" y="978568"/>
                  </a:cubicBezTo>
                  <a:cubicBezTo>
                    <a:pt x="400066" y="966524"/>
                    <a:pt x="418326" y="958827"/>
                    <a:pt x="433137" y="946484"/>
                  </a:cubicBezTo>
                  <a:cubicBezTo>
                    <a:pt x="479455" y="907885"/>
                    <a:pt x="481801" y="897551"/>
                    <a:pt x="513348" y="850232"/>
                  </a:cubicBezTo>
                  <a:cubicBezTo>
                    <a:pt x="552404" y="733063"/>
                    <a:pt x="537229" y="786789"/>
                    <a:pt x="561474" y="689811"/>
                  </a:cubicBezTo>
                  <a:cubicBezTo>
                    <a:pt x="556127" y="588211"/>
                    <a:pt x="557554" y="486027"/>
                    <a:pt x="545432" y="385011"/>
                  </a:cubicBezTo>
                  <a:cubicBezTo>
                    <a:pt x="541403" y="351432"/>
                    <a:pt x="537263" y="312672"/>
                    <a:pt x="513348" y="288758"/>
                  </a:cubicBezTo>
                  <a:cubicBezTo>
                    <a:pt x="502653" y="278063"/>
                    <a:pt x="490711" y="268484"/>
                    <a:pt x="481263" y="256674"/>
                  </a:cubicBezTo>
                  <a:cubicBezTo>
                    <a:pt x="408700" y="165970"/>
                    <a:pt x="443832" y="208547"/>
                    <a:pt x="417095" y="176463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9A4CD6-294B-4303-A522-B385D3E9E03C}"/>
                </a:ext>
              </a:extLst>
            </p:cNvPr>
            <p:cNvSpPr txBox="1"/>
            <p:nvPr/>
          </p:nvSpPr>
          <p:spPr>
            <a:xfrm>
              <a:off x="8800708" y="3050902"/>
              <a:ext cx="1194570" cy="46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Cas9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5307BD-1C4B-4A74-AAC4-55459D1583EE}"/>
                </a:ext>
              </a:extLst>
            </p:cNvPr>
            <p:cNvGrpSpPr/>
            <p:nvPr/>
          </p:nvGrpSpPr>
          <p:grpSpPr>
            <a:xfrm>
              <a:off x="2500683" y="2785088"/>
              <a:ext cx="5930436" cy="716401"/>
              <a:chOff x="1513101" y="4374560"/>
              <a:chExt cx="5930436" cy="716401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96A23B6-4215-4F61-82D2-5097F4662D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3101" y="4906187"/>
                <a:ext cx="3797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EA2B097-415E-4E0D-8551-0520F7624E9E}"/>
                  </a:ext>
                </a:extLst>
              </p:cNvPr>
              <p:cNvSpPr/>
              <p:nvPr/>
            </p:nvSpPr>
            <p:spPr>
              <a:xfrm>
                <a:off x="2720921" y="4633650"/>
                <a:ext cx="2553313" cy="272537"/>
              </a:xfrm>
              <a:prstGeom prst="rect">
                <a:avLst/>
              </a:pr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87F7CB5-CAFB-406B-88F2-02C4C35B324A}"/>
                  </a:ext>
                </a:extLst>
              </p:cNvPr>
              <p:cNvCxnSpPr/>
              <p:nvPr/>
            </p:nvCxnSpPr>
            <p:spPr>
              <a:xfrm flipV="1">
                <a:off x="2720921" y="4374560"/>
                <a:ext cx="0" cy="531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4968AA2-FB59-410B-8EA8-ED68C4D52550}"/>
                  </a:ext>
                </a:extLst>
              </p:cNvPr>
              <p:cNvCxnSpPr/>
              <p:nvPr/>
            </p:nvCxnSpPr>
            <p:spPr>
              <a:xfrm>
                <a:off x="2720921" y="4374560"/>
                <a:ext cx="66985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622B84A-1911-4142-AD00-215E3EED721B}"/>
                  </a:ext>
                </a:extLst>
              </p:cNvPr>
              <p:cNvSpPr/>
              <p:nvPr/>
            </p:nvSpPr>
            <p:spPr>
              <a:xfrm>
                <a:off x="2678552" y="4574521"/>
                <a:ext cx="1207725" cy="42342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GOI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81D2D07-D688-4CEF-A205-6B193D82619D}"/>
                  </a:ext>
                </a:extLst>
              </p:cNvPr>
              <p:cNvCxnSpPr/>
              <p:nvPr/>
            </p:nvCxnSpPr>
            <p:spPr>
              <a:xfrm flipV="1">
                <a:off x="5246578" y="446811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5CD6328-E2AE-42A1-988D-A915EEDF45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4235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889133-5795-489E-83BF-DAACD9B1A5E5}"/>
                  </a:ext>
                </a:extLst>
              </p:cNvPr>
              <p:cNvCxnSpPr/>
              <p:nvPr/>
            </p:nvCxnSpPr>
            <p:spPr>
              <a:xfrm>
                <a:off x="5488655" y="4468114"/>
                <a:ext cx="12200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37CB654-3CE1-4497-973E-1CD33696C9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057" y="5090961"/>
                <a:ext cx="11945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DD21D32-EE40-473A-BD2F-3563EFCF57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08627" y="447217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D887C62-32F4-423F-8FE0-5CF39E04A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3860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4AC93B3-8B9C-43AC-950E-BD042EC2B5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2407" y="4906187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FACD26C-A3F9-4EA1-BB1D-AADC53029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3682" y="4655019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617344F-81EC-400D-961D-BB90456D4B8C}"/>
                  </a:ext>
                </a:extLst>
              </p:cNvPr>
              <p:cNvSpPr/>
              <p:nvPr/>
            </p:nvSpPr>
            <p:spPr>
              <a:xfrm>
                <a:off x="5245768" y="4459163"/>
                <a:ext cx="2197769" cy="631407"/>
              </a:xfrm>
              <a:custGeom>
                <a:avLst/>
                <a:gdLst>
                  <a:gd name="connsiteX0" fmla="*/ 0 w 2197769"/>
                  <a:gd name="connsiteY0" fmla="*/ 192506 h 625642"/>
                  <a:gd name="connsiteX1" fmla="*/ 224590 w 2197769"/>
                  <a:gd name="connsiteY1" fmla="*/ 16042 h 625642"/>
                  <a:gd name="connsiteX2" fmla="*/ 1443790 w 2197769"/>
                  <a:gd name="connsiteY2" fmla="*/ 0 h 625642"/>
                  <a:gd name="connsiteX3" fmla="*/ 1716506 w 2197769"/>
                  <a:gd name="connsiteY3" fmla="*/ 192506 h 625642"/>
                  <a:gd name="connsiteX4" fmla="*/ 2197769 w 2197769"/>
                  <a:gd name="connsiteY4" fmla="*/ 192506 h 625642"/>
                  <a:gd name="connsiteX5" fmla="*/ 2197769 w 2197769"/>
                  <a:gd name="connsiteY5" fmla="*/ 465221 h 625642"/>
                  <a:gd name="connsiteX6" fmla="*/ 1668379 w 2197769"/>
                  <a:gd name="connsiteY6" fmla="*/ 465221 h 625642"/>
                  <a:gd name="connsiteX7" fmla="*/ 1491916 w 2197769"/>
                  <a:gd name="connsiteY7" fmla="*/ 625642 h 625642"/>
                  <a:gd name="connsiteX8" fmla="*/ 288758 w 2197769"/>
                  <a:gd name="connsiteY8" fmla="*/ 625642 h 625642"/>
                  <a:gd name="connsiteX9" fmla="*/ 48127 w 2197769"/>
                  <a:gd name="connsiteY9" fmla="*/ 481264 h 625642"/>
                  <a:gd name="connsiteX10" fmla="*/ 0 w 2197769"/>
                  <a:gd name="connsiteY10" fmla="*/ 192506 h 62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7769" h="625642">
                    <a:moveTo>
                      <a:pt x="0" y="192506"/>
                    </a:moveTo>
                    <a:lnTo>
                      <a:pt x="224590" y="16042"/>
                    </a:lnTo>
                    <a:lnTo>
                      <a:pt x="1443790" y="0"/>
                    </a:lnTo>
                    <a:lnTo>
                      <a:pt x="1716506" y="192506"/>
                    </a:lnTo>
                    <a:lnTo>
                      <a:pt x="2197769" y="192506"/>
                    </a:lnTo>
                    <a:lnTo>
                      <a:pt x="2197769" y="465221"/>
                    </a:lnTo>
                    <a:lnTo>
                      <a:pt x="1668379" y="465221"/>
                    </a:lnTo>
                    <a:lnTo>
                      <a:pt x="1491916" y="625642"/>
                    </a:lnTo>
                    <a:lnTo>
                      <a:pt x="288758" y="625642"/>
                    </a:lnTo>
                    <a:lnTo>
                      <a:pt x="48127" y="481264"/>
                    </a:lnTo>
                    <a:lnTo>
                      <a:pt x="0" y="192506"/>
                    </a:lnTo>
                    <a:close/>
                  </a:path>
                </a:pathLst>
              </a:cu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4DE0F34-82F2-496B-AABB-98772CC23E17}"/>
                  </a:ext>
                </a:extLst>
              </p:cNvPr>
              <p:cNvSpPr/>
              <p:nvPr/>
            </p:nvSpPr>
            <p:spPr>
              <a:xfrm>
                <a:off x="5101389" y="4652210"/>
                <a:ext cx="510672" cy="237935"/>
              </a:xfrm>
              <a:prstGeom prst="rect">
                <a:avLst/>
              </a:prstGeom>
              <a:solidFill>
                <a:srgbClr val="2ADC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29F08B-10B8-48EF-A490-86A31D5D9775}"/>
                </a:ext>
              </a:extLst>
            </p:cNvPr>
            <p:cNvSpPr txBox="1"/>
            <p:nvPr/>
          </p:nvSpPr>
          <p:spPr>
            <a:xfrm>
              <a:off x="3564307" y="2310917"/>
              <a:ext cx="4038341" cy="461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TSS = </a:t>
              </a:r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ranscription </a:t>
              </a:r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tart </a:t>
              </a:r>
              <a:r>
                <a:rPr lang="en-US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ite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A4C83B-BAB5-470A-B9C9-AD11B3340C0A}"/>
                </a:ext>
              </a:extLst>
            </p:cNvPr>
            <p:cNvCxnSpPr>
              <a:cxnSpLocks/>
            </p:cNvCxnSpPr>
            <p:nvPr/>
          </p:nvCxnSpPr>
          <p:spPr>
            <a:xfrm>
              <a:off x="648270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BAF541-1ADC-4504-8A2B-D1844283F262}"/>
                </a:ext>
              </a:extLst>
            </p:cNvPr>
            <p:cNvCxnSpPr>
              <a:cxnSpLocks/>
            </p:cNvCxnSpPr>
            <p:nvPr/>
          </p:nvCxnSpPr>
          <p:spPr>
            <a:xfrm>
              <a:off x="660266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4A3015-FC99-44AF-B95A-B624454B968F}"/>
                </a:ext>
              </a:extLst>
            </p:cNvPr>
            <p:cNvCxnSpPr>
              <a:cxnSpLocks/>
            </p:cNvCxnSpPr>
            <p:nvPr/>
          </p:nvCxnSpPr>
          <p:spPr>
            <a:xfrm>
              <a:off x="67226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1563832-1D51-40C5-B62C-FF9D1D1E049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5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78C1A48-0A48-4768-8379-F1E447E46731}"/>
                </a:ext>
              </a:extLst>
            </p:cNvPr>
            <p:cNvCxnSpPr>
              <a:cxnSpLocks/>
            </p:cNvCxnSpPr>
            <p:nvPr/>
          </p:nvCxnSpPr>
          <p:spPr>
            <a:xfrm>
              <a:off x="69625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148FF7-56B2-4861-8A27-35CDE5592FAD}"/>
                </a:ext>
              </a:extLst>
            </p:cNvPr>
            <p:cNvCxnSpPr>
              <a:cxnSpLocks/>
            </p:cNvCxnSpPr>
            <p:nvPr/>
          </p:nvCxnSpPr>
          <p:spPr>
            <a:xfrm>
              <a:off x="708250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AE3567-D059-419F-A4E9-7088E3CDA86C}"/>
                </a:ext>
              </a:extLst>
            </p:cNvPr>
            <p:cNvCxnSpPr>
              <a:cxnSpLocks/>
            </p:cNvCxnSpPr>
            <p:nvPr/>
          </p:nvCxnSpPr>
          <p:spPr>
            <a:xfrm>
              <a:off x="720246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89821A5-F7FB-4619-AE4A-ED3536D3C41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4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F0F87C7-7514-47FA-A577-114E01FAB441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2458A13-6175-47CB-9509-AEDA39486805}"/>
                </a:ext>
              </a:extLst>
            </p:cNvPr>
            <p:cNvCxnSpPr>
              <a:cxnSpLocks/>
            </p:cNvCxnSpPr>
            <p:nvPr/>
          </p:nvCxnSpPr>
          <p:spPr>
            <a:xfrm>
              <a:off x="75623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81DCDC-3180-491C-BF23-2AE041B2812D}"/>
                </a:ext>
              </a:extLst>
            </p:cNvPr>
            <p:cNvCxnSpPr>
              <a:cxnSpLocks/>
            </p:cNvCxnSpPr>
            <p:nvPr/>
          </p:nvCxnSpPr>
          <p:spPr>
            <a:xfrm>
              <a:off x="7682304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2EF5850-8F21-43BB-BFCD-EAA4A41B2A21}"/>
                </a:ext>
              </a:extLst>
            </p:cNvPr>
            <p:cNvCxnSpPr>
              <a:cxnSpLocks/>
            </p:cNvCxnSpPr>
            <p:nvPr/>
          </p:nvCxnSpPr>
          <p:spPr>
            <a:xfrm>
              <a:off x="65153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A95C2-ED4E-49CC-8D21-CCF2DDA17C9C}"/>
                </a:ext>
              </a:extLst>
            </p:cNvPr>
            <p:cNvCxnSpPr>
              <a:cxnSpLocks/>
            </p:cNvCxnSpPr>
            <p:nvPr/>
          </p:nvCxnSpPr>
          <p:spPr>
            <a:xfrm>
              <a:off x="66353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22818B-8126-4E3C-83D9-719D33658D51}"/>
                </a:ext>
              </a:extLst>
            </p:cNvPr>
            <p:cNvCxnSpPr>
              <a:cxnSpLocks/>
            </p:cNvCxnSpPr>
            <p:nvPr/>
          </p:nvCxnSpPr>
          <p:spPr>
            <a:xfrm>
              <a:off x="67552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B5C2D0D-8C88-4B38-A76D-7FE1A5D5B728}"/>
                </a:ext>
              </a:extLst>
            </p:cNvPr>
            <p:cNvCxnSpPr>
              <a:cxnSpLocks/>
            </p:cNvCxnSpPr>
            <p:nvPr/>
          </p:nvCxnSpPr>
          <p:spPr>
            <a:xfrm>
              <a:off x="68752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357561-7386-43CF-A605-755D55483FFB}"/>
                </a:ext>
              </a:extLst>
            </p:cNvPr>
            <p:cNvCxnSpPr>
              <a:cxnSpLocks/>
            </p:cNvCxnSpPr>
            <p:nvPr/>
          </p:nvCxnSpPr>
          <p:spPr>
            <a:xfrm>
              <a:off x="69952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BCF949-C5CC-4252-AE92-8A094C5B2A73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D8B6A8-B23A-4D1C-A0B6-88C52FBC3F1B}"/>
                </a:ext>
              </a:extLst>
            </p:cNvPr>
            <p:cNvCxnSpPr>
              <a:cxnSpLocks/>
            </p:cNvCxnSpPr>
            <p:nvPr/>
          </p:nvCxnSpPr>
          <p:spPr>
            <a:xfrm>
              <a:off x="72351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46A086-1E3E-46F7-83B0-931C199E108F}"/>
                </a:ext>
              </a:extLst>
            </p:cNvPr>
            <p:cNvCxnSpPr>
              <a:cxnSpLocks/>
            </p:cNvCxnSpPr>
            <p:nvPr/>
          </p:nvCxnSpPr>
          <p:spPr>
            <a:xfrm>
              <a:off x="73550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0F135C-924D-40C6-91BE-6A85839BC5ED}"/>
                </a:ext>
              </a:extLst>
            </p:cNvPr>
            <p:cNvCxnSpPr>
              <a:cxnSpLocks/>
            </p:cNvCxnSpPr>
            <p:nvPr/>
          </p:nvCxnSpPr>
          <p:spPr>
            <a:xfrm>
              <a:off x="74750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38BA29-19DD-4239-AE06-4E1A372FD802}"/>
                </a:ext>
              </a:extLst>
            </p:cNvPr>
            <p:cNvCxnSpPr>
              <a:cxnSpLocks/>
            </p:cNvCxnSpPr>
            <p:nvPr/>
          </p:nvCxnSpPr>
          <p:spPr>
            <a:xfrm>
              <a:off x="75950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D1BA31-D915-44B8-8F89-74E798C4EFE2}"/>
                </a:ext>
              </a:extLst>
            </p:cNvPr>
            <p:cNvCxnSpPr>
              <a:cxnSpLocks/>
            </p:cNvCxnSpPr>
            <p:nvPr/>
          </p:nvCxnSpPr>
          <p:spPr>
            <a:xfrm>
              <a:off x="7714960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4402F87-3A0C-4BFC-BA35-409035A9AA4A}"/>
                </a:ext>
              </a:extLst>
            </p:cNvPr>
            <p:cNvCxnSpPr>
              <a:cxnSpLocks/>
            </p:cNvCxnSpPr>
            <p:nvPr/>
          </p:nvCxnSpPr>
          <p:spPr>
            <a:xfrm>
              <a:off x="4833861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23B6024-4CAA-42D2-A374-38F3F20EBC1E}"/>
                </a:ext>
              </a:extLst>
            </p:cNvPr>
            <p:cNvCxnSpPr>
              <a:cxnSpLocks/>
            </p:cNvCxnSpPr>
            <p:nvPr/>
          </p:nvCxnSpPr>
          <p:spPr>
            <a:xfrm>
              <a:off x="4989304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30FC36-7F4B-40C7-9D03-33F72571ABBB}"/>
                </a:ext>
              </a:extLst>
            </p:cNvPr>
            <p:cNvCxnSpPr>
              <a:cxnSpLocks/>
            </p:cNvCxnSpPr>
            <p:nvPr/>
          </p:nvCxnSpPr>
          <p:spPr>
            <a:xfrm>
              <a:off x="5144747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9EE46F-73DD-4751-9039-7D149BF24614}"/>
                </a:ext>
              </a:extLst>
            </p:cNvPr>
            <p:cNvCxnSpPr>
              <a:cxnSpLocks/>
            </p:cNvCxnSpPr>
            <p:nvPr/>
          </p:nvCxnSpPr>
          <p:spPr>
            <a:xfrm>
              <a:off x="5300190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FEB80B7-BFE6-4969-A1F2-0EE8F4CA7738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33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EAFBA48-34EE-4B2A-B703-182588E3267A}"/>
                </a:ext>
              </a:extLst>
            </p:cNvPr>
            <p:cNvCxnSpPr>
              <a:cxnSpLocks/>
            </p:cNvCxnSpPr>
            <p:nvPr/>
          </p:nvCxnSpPr>
          <p:spPr>
            <a:xfrm>
              <a:off x="5611076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F68C21-C056-4F33-89A7-CC20AC236207}"/>
                </a:ext>
              </a:extLst>
            </p:cNvPr>
            <p:cNvCxnSpPr>
              <a:cxnSpLocks/>
            </p:cNvCxnSpPr>
            <p:nvPr/>
          </p:nvCxnSpPr>
          <p:spPr>
            <a:xfrm>
              <a:off x="5766519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B463C8-2BA5-4F9B-A5D2-583072F4AAE0}"/>
                </a:ext>
              </a:extLst>
            </p:cNvPr>
            <p:cNvCxnSpPr>
              <a:cxnSpLocks/>
            </p:cNvCxnSpPr>
            <p:nvPr/>
          </p:nvCxnSpPr>
          <p:spPr>
            <a:xfrm>
              <a:off x="592196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F646F9-265E-42AB-A6AA-E0C8F7914434}"/>
                </a:ext>
              </a:extLst>
            </p:cNvPr>
            <p:cNvCxnSpPr>
              <a:cxnSpLocks/>
            </p:cNvCxnSpPr>
            <p:nvPr/>
          </p:nvCxnSpPr>
          <p:spPr>
            <a:xfrm>
              <a:off x="6077405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A9C0764-D315-4E51-94C8-D60EC56FAFEF}"/>
                </a:ext>
              </a:extLst>
            </p:cNvPr>
            <p:cNvCxnSpPr>
              <a:cxnSpLocks/>
            </p:cNvCxnSpPr>
            <p:nvPr/>
          </p:nvCxnSpPr>
          <p:spPr>
            <a:xfrm>
              <a:off x="623285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62FD9E1-BA64-43AA-A1E2-12B93592C552}"/>
                </a:ext>
              </a:extLst>
            </p:cNvPr>
            <p:cNvCxnSpPr>
              <a:cxnSpLocks/>
            </p:cNvCxnSpPr>
            <p:nvPr/>
          </p:nvCxnSpPr>
          <p:spPr>
            <a:xfrm>
              <a:off x="7962615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EBEA54-95F6-4AB5-9D5B-869F92EAFA17}"/>
                </a:ext>
              </a:extLst>
            </p:cNvPr>
            <p:cNvCxnSpPr>
              <a:cxnSpLocks/>
            </p:cNvCxnSpPr>
            <p:nvPr/>
          </p:nvCxnSpPr>
          <p:spPr>
            <a:xfrm>
              <a:off x="8118058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A671678-22C0-4F87-8205-978B10EDD555}"/>
                </a:ext>
              </a:extLst>
            </p:cNvPr>
            <p:cNvCxnSpPr>
              <a:cxnSpLocks/>
            </p:cNvCxnSpPr>
            <p:nvPr/>
          </p:nvCxnSpPr>
          <p:spPr>
            <a:xfrm>
              <a:off x="8273501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C380D02-38B0-4D13-A9EB-CF13BE49BBCC}"/>
                </a:ext>
              </a:extLst>
            </p:cNvPr>
            <p:cNvCxnSpPr>
              <a:cxnSpLocks/>
            </p:cNvCxnSpPr>
            <p:nvPr/>
          </p:nvCxnSpPr>
          <p:spPr>
            <a:xfrm>
              <a:off x="8439834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D0B34B9-30CF-4A7A-827A-182269C6C48C}"/>
              </a:ext>
            </a:extLst>
          </p:cNvPr>
          <p:cNvGrpSpPr/>
          <p:nvPr/>
        </p:nvGrpSpPr>
        <p:grpSpPr>
          <a:xfrm>
            <a:off x="274452" y="2962378"/>
            <a:ext cx="5052736" cy="833736"/>
            <a:chOff x="2500683" y="2584696"/>
            <a:chExt cx="5939151" cy="1042737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702AAFF-A93F-4AF3-AF11-AB808F27E901}"/>
                </a:ext>
              </a:extLst>
            </p:cNvPr>
            <p:cNvGrpSpPr/>
            <p:nvPr/>
          </p:nvGrpSpPr>
          <p:grpSpPr>
            <a:xfrm>
              <a:off x="2500683" y="2785088"/>
              <a:ext cx="5930436" cy="716401"/>
              <a:chOff x="1513101" y="4374560"/>
              <a:chExt cx="5930436" cy="716401"/>
            </a:xfrm>
          </p:grpSpPr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A8A59B06-8970-40D7-995F-54F7C58C7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3101" y="4906187"/>
                <a:ext cx="3797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6E827D6C-6BE3-4B78-8C2D-B97D40E3DD3C}"/>
                  </a:ext>
                </a:extLst>
              </p:cNvPr>
              <p:cNvSpPr/>
              <p:nvPr/>
            </p:nvSpPr>
            <p:spPr>
              <a:xfrm>
                <a:off x="2720921" y="4633650"/>
                <a:ext cx="2553313" cy="272537"/>
              </a:xfrm>
              <a:prstGeom prst="rect">
                <a:avLst/>
              </a:pr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2420A43-33DB-4BFD-9662-F23724A2F558}"/>
                  </a:ext>
                </a:extLst>
              </p:cNvPr>
              <p:cNvCxnSpPr/>
              <p:nvPr/>
            </p:nvCxnSpPr>
            <p:spPr>
              <a:xfrm flipV="1">
                <a:off x="2720921" y="4374560"/>
                <a:ext cx="0" cy="531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AFCDF8CD-206A-4F8F-8DA4-C04719FDE6E4}"/>
                  </a:ext>
                </a:extLst>
              </p:cNvPr>
              <p:cNvCxnSpPr/>
              <p:nvPr/>
            </p:nvCxnSpPr>
            <p:spPr>
              <a:xfrm>
                <a:off x="2720921" y="4374560"/>
                <a:ext cx="66985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6F79C52A-0B3A-4D14-9032-C9322AFC253F}"/>
                  </a:ext>
                </a:extLst>
              </p:cNvPr>
              <p:cNvSpPr/>
              <p:nvPr/>
            </p:nvSpPr>
            <p:spPr>
              <a:xfrm>
                <a:off x="2678552" y="4574521"/>
                <a:ext cx="1207725" cy="42342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GOI</a:t>
                </a: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6FA29B20-F187-4F3D-8FFE-334DAF539C83}"/>
                  </a:ext>
                </a:extLst>
              </p:cNvPr>
              <p:cNvCxnSpPr/>
              <p:nvPr/>
            </p:nvCxnSpPr>
            <p:spPr>
              <a:xfrm flipV="1">
                <a:off x="5246578" y="446811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6516A47-FCF7-4046-9E0D-AF4BB8ADE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4235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953056F3-87FD-4640-86DF-8475BE972540}"/>
                  </a:ext>
                </a:extLst>
              </p:cNvPr>
              <p:cNvCxnSpPr/>
              <p:nvPr/>
            </p:nvCxnSpPr>
            <p:spPr>
              <a:xfrm>
                <a:off x="5488655" y="4468114"/>
                <a:ext cx="12200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A521268-650F-4440-884E-8ABDF36998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057" y="5090961"/>
                <a:ext cx="11945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A26117D-0F40-439F-95D4-AC6A246B67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08627" y="447217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CAD4955B-589D-4DFE-8F4D-454D85D080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3860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75B718A7-DE99-4AE1-BA94-F4F5E28A4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2407" y="4906187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C2933E32-88EB-4B4A-ACFA-1542D4D68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3682" y="4655019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688EC15-5E6D-4859-8F67-70A3E135888A}"/>
                  </a:ext>
                </a:extLst>
              </p:cNvPr>
              <p:cNvSpPr/>
              <p:nvPr/>
            </p:nvSpPr>
            <p:spPr>
              <a:xfrm>
                <a:off x="5245768" y="4459163"/>
                <a:ext cx="2197769" cy="631407"/>
              </a:xfrm>
              <a:custGeom>
                <a:avLst/>
                <a:gdLst>
                  <a:gd name="connsiteX0" fmla="*/ 0 w 2197769"/>
                  <a:gd name="connsiteY0" fmla="*/ 192506 h 625642"/>
                  <a:gd name="connsiteX1" fmla="*/ 224590 w 2197769"/>
                  <a:gd name="connsiteY1" fmla="*/ 16042 h 625642"/>
                  <a:gd name="connsiteX2" fmla="*/ 1443790 w 2197769"/>
                  <a:gd name="connsiteY2" fmla="*/ 0 h 625642"/>
                  <a:gd name="connsiteX3" fmla="*/ 1716506 w 2197769"/>
                  <a:gd name="connsiteY3" fmla="*/ 192506 h 625642"/>
                  <a:gd name="connsiteX4" fmla="*/ 2197769 w 2197769"/>
                  <a:gd name="connsiteY4" fmla="*/ 192506 h 625642"/>
                  <a:gd name="connsiteX5" fmla="*/ 2197769 w 2197769"/>
                  <a:gd name="connsiteY5" fmla="*/ 465221 h 625642"/>
                  <a:gd name="connsiteX6" fmla="*/ 1668379 w 2197769"/>
                  <a:gd name="connsiteY6" fmla="*/ 465221 h 625642"/>
                  <a:gd name="connsiteX7" fmla="*/ 1491916 w 2197769"/>
                  <a:gd name="connsiteY7" fmla="*/ 625642 h 625642"/>
                  <a:gd name="connsiteX8" fmla="*/ 288758 w 2197769"/>
                  <a:gd name="connsiteY8" fmla="*/ 625642 h 625642"/>
                  <a:gd name="connsiteX9" fmla="*/ 48127 w 2197769"/>
                  <a:gd name="connsiteY9" fmla="*/ 481264 h 625642"/>
                  <a:gd name="connsiteX10" fmla="*/ 0 w 2197769"/>
                  <a:gd name="connsiteY10" fmla="*/ 192506 h 62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7769" h="625642">
                    <a:moveTo>
                      <a:pt x="0" y="192506"/>
                    </a:moveTo>
                    <a:lnTo>
                      <a:pt x="224590" y="16042"/>
                    </a:lnTo>
                    <a:lnTo>
                      <a:pt x="1443790" y="0"/>
                    </a:lnTo>
                    <a:lnTo>
                      <a:pt x="1716506" y="192506"/>
                    </a:lnTo>
                    <a:lnTo>
                      <a:pt x="2197769" y="192506"/>
                    </a:lnTo>
                    <a:lnTo>
                      <a:pt x="2197769" y="465221"/>
                    </a:lnTo>
                    <a:lnTo>
                      <a:pt x="1668379" y="465221"/>
                    </a:lnTo>
                    <a:lnTo>
                      <a:pt x="1491916" y="625642"/>
                    </a:lnTo>
                    <a:lnTo>
                      <a:pt x="288758" y="625642"/>
                    </a:lnTo>
                    <a:lnTo>
                      <a:pt x="48127" y="481264"/>
                    </a:lnTo>
                    <a:lnTo>
                      <a:pt x="0" y="192506"/>
                    </a:lnTo>
                    <a:close/>
                  </a:path>
                </a:pathLst>
              </a:cu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1CB9EED-D23D-4F1F-8AA3-E3F3FA5446A7}"/>
                  </a:ext>
                </a:extLst>
              </p:cNvPr>
              <p:cNvSpPr/>
              <p:nvPr/>
            </p:nvSpPr>
            <p:spPr>
              <a:xfrm>
                <a:off x="5101389" y="4652210"/>
                <a:ext cx="510672" cy="237935"/>
              </a:xfrm>
              <a:prstGeom prst="rect">
                <a:avLst/>
              </a:prstGeom>
              <a:solidFill>
                <a:srgbClr val="2ADC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D2575B3-71B0-41B6-A01C-571C9AF2C37E}"/>
                </a:ext>
              </a:extLst>
            </p:cNvPr>
            <p:cNvCxnSpPr>
              <a:cxnSpLocks/>
            </p:cNvCxnSpPr>
            <p:nvPr/>
          </p:nvCxnSpPr>
          <p:spPr>
            <a:xfrm>
              <a:off x="648270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C2F5704-2944-4E6A-82B8-4FA281463289}"/>
                </a:ext>
              </a:extLst>
            </p:cNvPr>
            <p:cNvCxnSpPr>
              <a:cxnSpLocks/>
            </p:cNvCxnSpPr>
            <p:nvPr/>
          </p:nvCxnSpPr>
          <p:spPr>
            <a:xfrm>
              <a:off x="660266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2104873-E122-413A-8F2F-4EB9BA11B2B7}"/>
                </a:ext>
              </a:extLst>
            </p:cNvPr>
            <p:cNvCxnSpPr>
              <a:cxnSpLocks/>
            </p:cNvCxnSpPr>
            <p:nvPr/>
          </p:nvCxnSpPr>
          <p:spPr>
            <a:xfrm>
              <a:off x="67226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900246-993F-49A0-84BD-03245F8AFB2E}"/>
                </a:ext>
              </a:extLst>
            </p:cNvPr>
            <p:cNvCxnSpPr>
              <a:cxnSpLocks/>
            </p:cNvCxnSpPr>
            <p:nvPr/>
          </p:nvCxnSpPr>
          <p:spPr>
            <a:xfrm>
              <a:off x="68425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19642D6-8D40-40AE-8712-01671215B59C}"/>
                </a:ext>
              </a:extLst>
            </p:cNvPr>
            <p:cNvCxnSpPr>
              <a:cxnSpLocks/>
            </p:cNvCxnSpPr>
            <p:nvPr/>
          </p:nvCxnSpPr>
          <p:spPr>
            <a:xfrm>
              <a:off x="69625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3E1C8A2-17EE-4216-8C64-A1529855C96D}"/>
                </a:ext>
              </a:extLst>
            </p:cNvPr>
            <p:cNvCxnSpPr>
              <a:cxnSpLocks/>
            </p:cNvCxnSpPr>
            <p:nvPr/>
          </p:nvCxnSpPr>
          <p:spPr>
            <a:xfrm>
              <a:off x="708250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30DB7B1-87EE-464A-9439-B6B9D2103361}"/>
                </a:ext>
              </a:extLst>
            </p:cNvPr>
            <p:cNvCxnSpPr>
              <a:cxnSpLocks/>
            </p:cNvCxnSpPr>
            <p:nvPr/>
          </p:nvCxnSpPr>
          <p:spPr>
            <a:xfrm>
              <a:off x="720246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EC13A27-C1C5-442F-8BB3-2E974990B2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4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D6E99E0-79A5-401E-AA46-0EA6EB312DE1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B24A04C-AC84-4439-97BF-CAD2B3D46803}"/>
                </a:ext>
              </a:extLst>
            </p:cNvPr>
            <p:cNvCxnSpPr>
              <a:cxnSpLocks/>
            </p:cNvCxnSpPr>
            <p:nvPr/>
          </p:nvCxnSpPr>
          <p:spPr>
            <a:xfrm>
              <a:off x="75623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8DED803-5CBF-4C25-9FAD-B55304E30BF4}"/>
                </a:ext>
              </a:extLst>
            </p:cNvPr>
            <p:cNvCxnSpPr>
              <a:cxnSpLocks/>
            </p:cNvCxnSpPr>
            <p:nvPr/>
          </p:nvCxnSpPr>
          <p:spPr>
            <a:xfrm>
              <a:off x="7682304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E56F4C2-46A8-4BA0-BDEC-664165351B46}"/>
                </a:ext>
              </a:extLst>
            </p:cNvPr>
            <p:cNvCxnSpPr>
              <a:cxnSpLocks/>
            </p:cNvCxnSpPr>
            <p:nvPr/>
          </p:nvCxnSpPr>
          <p:spPr>
            <a:xfrm>
              <a:off x="65153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2C16623-6FA0-4107-9D3F-0BA393A2A457}"/>
                </a:ext>
              </a:extLst>
            </p:cNvPr>
            <p:cNvCxnSpPr>
              <a:cxnSpLocks/>
            </p:cNvCxnSpPr>
            <p:nvPr/>
          </p:nvCxnSpPr>
          <p:spPr>
            <a:xfrm>
              <a:off x="66353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AAB1BB6-5C8B-47C2-93CD-D48BD71F4F27}"/>
                </a:ext>
              </a:extLst>
            </p:cNvPr>
            <p:cNvCxnSpPr>
              <a:cxnSpLocks/>
            </p:cNvCxnSpPr>
            <p:nvPr/>
          </p:nvCxnSpPr>
          <p:spPr>
            <a:xfrm>
              <a:off x="67552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462D340-7D20-4C56-818A-372AE4633AAF}"/>
                </a:ext>
              </a:extLst>
            </p:cNvPr>
            <p:cNvCxnSpPr>
              <a:cxnSpLocks/>
            </p:cNvCxnSpPr>
            <p:nvPr/>
          </p:nvCxnSpPr>
          <p:spPr>
            <a:xfrm>
              <a:off x="68752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FC1ABA5-F05E-42FD-A92D-ED0CA0C595C8}"/>
                </a:ext>
              </a:extLst>
            </p:cNvPr>
            <p:cNvCxnSpPr>
              <a:cxnSpLocks/>
            </p:cNvCxnSpPr>
            <p:nvPr/>
          </p:nvCxnSpPr>
          <p:spPr>
            <a:xfrm>
              <a:off x="69952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ADFDE36-125A-411E-BF0D-745E4440C218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F943F5E-BD75-42E4-B17F-BB388595ED86}"/>
                </a:ext>
              </a:extLst>
            </p:cNvPr>
            <p:cNvCxnSpPr>
              <a:cxnSpLocks/>
            </p:cNvCxnSpPr>
            <p:nvPr/>
          </p:nvCxnSpPr>
          <p:spPr>
            <a:xfrm>
              <a:off x="72351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C8965F3-E4D2-4489-8DCB-898E19B02832}"/>
                </a:ext>
              </a:extLst>
            </p:cNvPr>
            <p:cNvCxnSpPr>
              <a:cxnSpLocks/>
            </p:cNvCxnSpPr>
            <p:nvPr/>
          </p:nvCxnSpPr>
          <p:spPr>
            <a:xfrm>
              <a:off x="73550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A390A1F-1E83-44D9-AE05-A32F93F18FD0}"/>
                </a:ext>
              </a:extLst>
            </p:cNvPr>
            <p:cNvCxnSpPr>
              <a:cxnSpLocks/>
            </p:cNvCxnSpPr>
            <p:nvPr/>
          </p:nvCxnSpPr>
          <p:spPr>
            <a:xfrm>
              <a:off x="74750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88D1A99-11C4-4D98-B603-11A7C3BA22A9}"/>
                </a:ext>
              </a:extLst>
            </p:cNvPr>
            <p:cNvCxnSpPr>
              <a:cxnSpLocks/>
            </p:cNvCxnSpPr>
            <p:nvPr/>
          </p:nvCxnSpPr>
          <p:spPr>
            <a:xfrm>
              <a:off x="75950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630DD22-EA43-49FC-A000-20D089A957A9}"/>
                </a:ext>
              </a:extLst>
            </p:cNvPr>
            <p:cNvCxnSpPr>
              <a:cxnSpLocks/>
            </p:cNvCxnSpPr>
            <p:nvPr/>
          </p:nvCxnSpPr>
          <p:spPr>
            <a:xfrm>
              <a:off x="7714960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255419F-519F-45E2-A394-C44980C644B8}"/>
                </a:ext>
              </a:extLst>
            </p:cNvPr>
            <p:cNvCxnSpPr>
              <a:cxnSpLocks/>
            </p:cNvCxnSpPr>
            <p:nvPr/>
          </p:nvCxnSpPr>
          <p:spPr>
            <a:xfrm>
              <a:off x="4833861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2FBD8C2-D5DB-4CF2-BC71-9EC103E108FF}"/>
                </a:ext>
              </a:extLst>
            </p:cNvPr>
            <p:cNvCxnSpPr>
              <a:cxnSpLocks/>
            </p:cNvCxnSpPr>
            <p:nvPr/>
          </p:nvCxnSpPr>
          <p:spPr>
            <a:xfrm>
              <a:off x="4989304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BC59299-2792-4CD9-BED5-BCEDF5365FB6}"/>
                </a:ext>
              </a:extLst>
            </p:cNvPr>
            <p:cNvCxnSpPr>
              <a:cxnSpLocks/>
            </p:cNvCxnSpPr>
            <p:nvPr/>
          </p:nvCxnSpPr>
          <p:spPr>
            <a:xfrm>
              <a:off x="5144747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6F338C2-146F-4B18-A358-F3E5413CB5ED}"/>
                </a:ext>
              </a:extLst>
            </p:cNvPr>
            <p:cNvCxnSpPr>
              <a:cxnSpLocks/>
            </p:cNvCxnSpPr>
            <p:nvPr/>
          </p:nvCxnSpPr>
          <p:spPr>
            <a:xfrm>
              <a:off x="5300190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C1A819D1-FB00-40FF-AD98-4FADDEB3FE2A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33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897C805-7F9F-4CA4-9AB9-77966E36D00C}"/>
                </a:ext>
              </a:extLst>
            </p:cNvPr>
            <p:cNvCxnSpPr>
              <a:cxnSpLocks/>
            </p:cNvCxnSpPr>
            <p:nvPr/>
          </p:nvCxnSpPr>
          <p:spPr>
            <a:xfrm>
              <a:off x="5611076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0DFEA2B-EDD3-417B-809F-63FFDD34114F}"/>
                </a:ext>
              </a:extLst>
            </p:cNvPr>
            <p:cNvCxnSpPr>
              <a:cxnSpLocks/>
            </p:cNvCxnSpPr>
            <p:nvPr/>
          </p:nvCxnSpPr>
          <p:spPr>
            <a:xfrm>
              <a:off x="5766519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AA626E0F-B171-4BCE-9E72-F07510C754E4}"/>
                </a:ext>
              </a:extLst>
            </p:cNvPr>
            <p:cNvCxnSpPr>
              <a:cxnSpLocks/>
            </p:cNvCxnSpPr>
            <p:nvPr/>
          </p:nvCxnSpPr>
          <p:spPr>
            <a:xfrm>
              <a:off x="592196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6F7894E-5905-4B36-9667-CD148DD90BE7}"/>
                </a:ext>
              </a:extLst>
            </p:cNvPr>
            <p:cNvCxnSpPr>
              <a:cxnSpLocks/>
            </p:cNvCxnSpPr>
            <p:nvPr/>
          </p:nvCxnSpPr>
          <p:spPr>
            <a:xfrm>
              <a:off x="6077405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CEAAE09-C78D-4832-B7CD-97A5B6B74620}"/>
                </a:ext>
              </a:extLst>
            </p:cNvPr>
            <p:cNvCxnSpPr>
              <a:cxnSpLocks/>
            </p:cNvCxnSpPr>
            <p:nvPr/>
          </p:nvCxnSpPr>
          <p:spPr>
            <a:xfrm>
              <a:off x="623285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C4A8438-B184-4A33-B8B3-D074E6E82443}"/>
                </a:ext>
              </a:extLst>
            </p:cNvPr>
            <p:cNvCxnSpPr>
              <a:cxnSpLocks/>
            </p:cNvCxnSpPr>
            <p:nvPr/>
          </p:nvCxnSpPr>
          <p:spPr>
            <a:xfrm>
              <a:off x="7962615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6ADA946-5836-4669-A4EF-B62B7CC5018A}"/>
                </a:ext>
              </a:extLst>
            </p:cNvPr>
            <p:cNvCxnSpPr>
              <a:cxnSpLocks/>
            </p:cNvCxnSpPr>
            <p:nvPr/>
          </p:nvCxnSpPr>
          <p:spPr>
            <a:xfrm>
              <a:off x="8118058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DAAE0C7E-AAE5-4601-9C01-967A0BAC373B}"/>
                </a:ext>
              </a:extLst>
            </p:cNvPr>
            <p:cNvCxnSpPr>
              <a:cxnSpLocks/>
            </p:cNvCxnSpPr>
            <p:nvPr/>
          </p:nvCxnSpPr>
          <p:spPr>
            <a:xfrm>
              <a:off x="8273501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934BA0E-4560-48E5-AA04-47FDAD4F5FB8}"/>
                </a:ext>
              </a:extLst>
            </p:cNvPr>
            <p:cNvCxnSpPr>
              <a:cxnSpLocks/>
            </p:cNvCxnSpPr>
            <p:nvPr/>
          </p:nvCxnSpPr>
          <p:spPr>
            <a:xfrm>
              <a:off x="8439834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1138991-81D7-4B08-A081-9FC4FE043E83}"/>
                </a:ext>
              </a:extLst>
            </p:cNvPr>
            <p:cNvSpPr/>
            <p:nvPr/>
          </p:nvSpPr>
          <p:spPr>
            <a:xfrm>
              <a:off x="6791192" y="2584696"/>
              <a:ext cx="561474" cy="1042737"/>
            </a:xfrm>
            <a:custGeom>
              <a:avLst/>
              <a:gdLst>
                <a:gd name="connsiteX0" fmla="*/ 417095 w 561474"/>
                <a:gd name="connsiteY0" fmla="*/ 176463 h 1042737"/>
                <a:gd name="connsiteX1" fmla="*/ 320842 w 561474"/>
                <a:gd name="connsiteY1" fmla="*/ 64168 h 1042737"/>
                <a:gd name="connsiteX2" fmla="*/ 272716 w 561474"/>
                <a:gd name="connsiteY2" fmla="*/ 32084 h 1042737"/>
                <a:gd name="connsiteX3" fmla="*/ 176463 w 561474"/>
                <a:gd name="connsiteY3" fmla="*/ 0 h 1042737"/>
                <a:gd name="connsiteX4" fmla="*/ 80211 w 561474"/>
                <a:gd name="connsiteY4" fmla="*/ 16042 h 1042737"/>
                <a:gd name="connsiteX5" fmla="*/ 64169 w 561474"/>
                <a:gd name="connsiteY5" fmla="*/ 240632 h 1042737"/>
                <a:gd name="connsiteX6" fmla="*/ 128337 w 561474"/>
                <a:gd name="connsiteY6" fmla="*/ 385011 h 1042737"/>
                <a:gd name="connsiteX7" fmla="*/ 144379 w 561474"/>
                <a:gd name="connsiteY7" fmla="*/ 433137 h 1042737"/>
                <a:gd name="connsiteX8" fmla="*/ 96253 w 561474"/>
                <a:gd name="connsiteY8" fmla="*/ 577516 h 1042737"/>
                <a:gd name="connsiteX9" fmla="*/ 48127 w 561474"/>
                <a:gd name="connsiteY9" fmla="*/ 609600 h 1042737"/>
                <a:gd name="connsiteX10" fmla="*/ 0 w 561474"/>
                <a:gd name="connsiteY10" fmla="*/ 770021 h 1042737"/>
                <a:gd name="connsiteX11" fmla="*/ 16042 w 561474"/>
                <a:gd name="connsiteY11" fmla="*/ 962526 h 1042737"/>
                <a:gd name="connsiteX12" fmla="*/ 32084 w 561474"/>
                <a:gd name="connsiteY12" fmla="*/ 1010653 h 1042737"/>
                <a:gd name="connsiteX13" fmla="*/ 128337 w 561474"/>
                <a:gd name="connsiteY13" fmla="*/ 1042737 h 1042737"/>
                <a:gd name="connsiteX14" fmla="*/ 304800 w 561474"/>
                <a:gd name="connsiteY14" fmla="*/ 1026695 h 1042737"/>
                <a:gd name="connsiteX15" fmla="*/ 385011 w 561474"/>
                <a:gd name="connsiteY15" fmla="*/ 978568 h 1042737"/>
                <a:gd name="connsiteX16" fmla="*/ 433137 w 561474"/>
                <a:gd name="connsiteY16" fmla="*/ 946484 h 1042737"/>
                <a:gd name="connsiteX17" fmla="*/ 513348 w 561474"/>
                <a:gd name="connsiteY17" fmla="*/ 850232 h 1042737"/>
                <a:gd name="connsiteX18" fmla="*/ 561474 w 561474"/>
                <a:gd name="connsiteY18" fmla="*/ 689811 h 1042737"/>
                <a:gd name="connsiteX19" fmla="*/ 545432 w 561474"/>
                <a:gd name="connsiteY19" fmla="*/ 385011 h 1042737"/>
                <a:gd name="connsiteX20" fmla="*/ 513348 w 561474"/>
                <a:gd name="connsiteY20" fmla="*/ 288758 h 1042737"/>
                <a:gd name="connsiteX21" fmla="*/ 481263 w 561474"/>
                <a:gd name="connsiteY21" fmla="*/ 256674 h 1042737"/>
                <a:gd name="connsiteX22" fmla="*/ 417095 w 561474"/>
                <a:gd name="connsiteY22" fmla="*/ 176463 h 10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1474" h="1042737">
                  <a:moveTo>
                    <a:pt x="417095" y="176463"/>
                  </a:moveTo>
                  <a:cubicBezTo>
                    <a:pt x="390358" y="144379"/>
                    <a:pt x="352118" y="89189"/>
                    <a:pt x="320842" y="64168"/>
                  </a:cubicBezTo>
                  <a:cubicBezTo>
                    <a:pt x="305787" y="52124"/>
                    <a:pt x="290334" y="39914"/>
                    <a:pt x="272716" y="32084"/>
                  </a:cubicBezTo>
                  <a:cubicBezTo>
                    <a:pt x="241811" y="18349"/>
                    <a:pt x="176463" y="0"/>
                    <a:pt x="176463" y="0"/>
                  </a:cubicBezTo>
                  <a:cubicBezTo>
                    <a:pt x="144379" y="5347"/>
                    <a:pt x="109304" y="1496"/>
                    <a:pt x="80211" y="16042"/>
                  </a:cubicBezTo>
                  <a:cubicBezTo>
                    <a:pt x="9870" y="51212"/>
                    <a:pt x="63212" y="235208"/>
                    <a:pt x="64169" y="240632"/>
                  </a:cubicBezTo>
                  <a:cubicBezTo>
                    <a:pt x="86743" y="368551"/>
                    <a:pt x="86391" y="301118"/>
                    <a:pt x="128337" y="385011"/>
                  </a:cubicBezTo>
                  <a:cubicBezTo>
                    <a:pt x="135899" y="400136"/>
                    <a:pt x="139032" y="417095"/>
                    <a:pt x="144379" y="433137"/>
                  </a:cubicBezTo>
                  <a:cubicBezTo>
                    <a:pt x="133624" y="497667"/>
                    <a:pt x="141367" y="532402"/>
                    <a:pt x="96253" y="577516"/>
                  </a:cubicBezTo>
                  <a:cubicBezTo>
                    <a:pt x="82620" y="591149"/>
                    <a:pt x="64169" y="598905"/>
                    <a:pt x="48127" y="609600"/>
                  </a:cubicBezTo>
                  <a:cubicBezTo>
                    <a:pt x="9070" y="726769"/>
                    <a:pt x="24245" y="673043"/>
                    <a:pt x="0" y="770021"/>
                  </a:cubicBezTo>
                  <a:cubicBezTo>
                    <a:pt x="5347" y="834189"/>
                    <a:pt x="7532" y="898700"/>
                    <a:pt x="16042" y="962526"/>
                  </a:cubicBezTo>
                  <a:cubicBezTo>
                    <a:pt x="18277" y="979288"/>
                    <a:pt x="18324" y="1000824"/>
                    <a:pt x="32084" y="1010653"/>
                  </a:cubicBezTo>
                  <a:cubicBezTo>
                    <a:pt x="59604" y="1030310"/>
                    <a:pt x="128337" y="1042737"/>
                    <a:pt x="128337" y="1042737"/>
                  </a:cubicBezTo>
                  <a:cubicBezTo>
                    <a:pt x="187158" y="1037390"/>
                    <a:pt x="246330" y="1035048"/>
                    <a:pt x="304800" y="1026695"/>
                  </a:cubicBezTo>
                  <a:cubicBezTo>
                    <a:pt x="364155" y="1018216"/>
                    <a:pt x="343761" y="1011568"/>
                    <a:pt x="385011" y="978568"/>
                  </a:cubicBezTo>
                  <a:cubicBezTo>
                    <a:pt x="400066" y="966524"/>
                    <a:pt x="418326" y="958827"/>
                    <a:pt x="433137" y="946484"/>
                  </a:cubicBezTo>
                  <a:cubicBezTo>
                    <a:pt x="479455" y="907885"/>
                    <a:pt x="481801" y="897551"/>
                    <a:pt x="513348" y="850232"/>
                  </a:cubicBezTo>
                  <a:cubicBezTo>
                    <a:pt x="552404" y="733063"/>
                    <a:pt x="537229" y="786789"/>
                    <a:pt x="561474" y="689811"/>
                  </a:cubicBezTo>
                  <a:cubicBezTo>
                    <a:pt x="556127" y="588211"/>
                    <a:pt x="557554" y="486027"/>
                    <a:pt x="545432" y="385011"/>
                  </a:cubicBezTo>
                  <a:cubicBezTo>
                    <a:pt x="541403" y="351432"/>
                    <a:pt x="537263" y="312672"/>
                    <a:pt x="513348" y="288758"/>
                  </a:cubicBezTo>
                  <a:cubicBezTo>
                    <a:pt x="502653" y="278063"/>
                    <a:pt x="490711" y="268484"/>
                    <a:pt x="481263" y="256674"/>
                  </a:cubicBezTo>
                  <a:cubicBezTo>
                    <a:pt x="408700" y="165970"/>
                    <a:pt x="443832" y="208547"/>
                    <a:pt x="417095" y="176463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EE55613E-F18D-4D7B-B0FF-1F29DE788EE5}"/>
              </a:ext>
            </a:extLst>
          </p:cNvPr>
          <p:cNvGrpSpPr/>
          <p:nvPr/>
        </p:nvGrpSpPr>
        <p:grpSpPr>
          <a:xfrm>
            <a:off x="274452" y="4940914"/>
            <a:ext cx="5052736" cy="572809"/>
            <a:chOff x="2500683" y="2785088"/>
            <a:chExt cx="5939151" cy="716401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B198FC5A-5E4E-4FA4-8BDB-C846609A2F4F}"/>
                </a:ext>
              </a:extLst>
            </p:cNvPr>
            <p:cNvGrpSpPr/>
            <p:nvPr/>
          </p:nvGrpSpPr>
          <p:grpSpPr>
            <a:xfrm>
              <a:off x="2500683" y="2785088"/>
              <a:ext cx="5930436" cy="716401"/>
              <a:chOff x="1513101" y="4374560"/>
              <a:chExt cx="5930436" cy="716401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C0DF25F-C273-44CA-8456-8F2C423920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3101" y="4906187"/>
                <a:ext cx="3797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D459385A-0378-4A46-9156-9FF750E3F4E2}"/>
                  </a:ext>
                </a:extLst>
              </p:cNvPr>
              <p:cNvSpPr/>
              <p:nvPr/>
            </p:nvSpPr>
            <p:spPr>
              <a:xfrm>
                <a:off x="2720921" y="4633650"/>
                <a:ext cx="2553313" cy="272537"/>
              </a:xfrm>
              <a:prstGeom prst="rect">
                <a:avLst/>
              </a:pr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8C45371D-3E4B-4EBF-AE55-099AF44CB113}"/>
                  </a:ext>
                </a:extLst>
              </p:cNvPr>
              <p:cNvCxnSpPr/>
              <p:nvPr/>
            </p:nvCxnSpPr>
            <p:spPr>
              <a:xfrm flipV="1">
                <a:off x="2720921" y="4374560"/>
                <a:ext cx="0" cy="531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6FFCC1B1-3DB7-41F5-B879-4EF30B5D37F6}"/>
                  </a:ext>
                </a:extLst>
              </p:cNvPr>
              <p:cNvCxnSpPr/>
              <p:nvPr/>
            </p:nvCxnSpPr>
            <p:spPr>
              <a:xfrm>
                <a:off x="2720921" y="4374560"/>
                <a:ext cx="66985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67A1E7B-D9A3-49D1-8B56-1D07766EA03E}"/>
                  </a:ext>
                </a:extLst>
              </p:cNvPr>
              <p:cNvSpPr/>
              <p:nvPr/>
            </p:nvSpPr>
            <p:spPr>
              <a:xfrm>
                <a:off x="2678552" y="4574521"/>
                <a:ext cx="1207725" cy="42342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GOI</a:t>
                </a:r>
              </a:p>
            </p:txBody>
          </p: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96B81EF3-F45F-4E12-A6EE-603104B163DD}"/>
                  </a:ext>
                </a:extLst>
              </p:cNvPr>
              <p:cNvCxnSpPr/>
              <p:nvPr/>
            </p:nvCxnSpPr>
            <p:spPr>
              <a:xfrm flipV="1">
                <a:off x="5246578" y="446811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10BE9E6C-71D5-441E-87A6-1A2AF2672E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4235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306ECF84-2F63-4E6A-ABF2-D480F6EC5522}"/>
                  </a:ext>
                </a:extLst>
              </p:cNvPr>
              <p:cNvCxnSpPr/>
              <p:nvPr/>
            </p:nvCxnSpPr>
            <p:spPr>
              <a:xfrm>
                <a:off x="5488655" y="4468114"/>
                <a:ext cx="12200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0A8DB6D8-20D7-4424-8292-C60E5A455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057" y="5090961"/>
                <a:ext cx="11945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F17FE8BC-9F67-426A-99DB-92BFEFB99C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08627" y="447217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7806377D-B311-44F9-BEC5-00EB36C3B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3860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758A81C3-F48D-42B4-9920-E138B5DDF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2407" y="4906187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EEE502A1-F557-429F-B00D-DA2874538E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3682" y="4655019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6C13F3B4-3969-4178-AB4D-CAF6A27F4B7B}"/>
                  </a:ext>
                </a:extLst>
              </p:cNvPr>
              <p:cNvSpPr/>
              <p:nvPr/>
            </p:nvSpPr>
            <p:spPr>
              <a:xfrm>
                <a:off x="5245768" y="4459163"/>
                <a:ext cx="2197769" cy="631407"/>
              </a:xfrm>
              <a:custGeom>
                <a:avLst/>
                <a:gdLst>
                  <a:gd name="connsiteX0" fmla="*/ 0 w 2197769"/>
                  <a:gd name="connsiteY0" fmla="*/ 192506 h 625642"/>
                  <a:gd name="connsiteX1" fmla="*/ 224590 w 2197769"/>
                  <a:gd name="connsiteY1" fmla="*/ 16042 h 625642"/>
                  <a:gd name="connsiteX2" fmla="*/ 1443790 w 2197769"/>
                  <a:gd name="connsiteY2" fmla="*/ 0 h 625642"/>
                  <a:gd name="connsiteX3" fmla="*/ 1716506 w 2197769"/>
                  <a:gd name="connsiteY3" fmla="*/ 192506 h 625642"/>
                  <a:gd name="connsiteX4" fmla="*/ 2197769 w 2197769"/>
                  <a:gd name="connsiteY4" fmla="*/ 192506 h 625642"/>
                  <a:gd name="connsiteX5" fmla="*/ 2197769 w 2197769"/>
                  <a:gd name="connsiteY5" fmla="*/ 465221 h 625642"/>
                  <a:gd name="connsiteX6" fmla="*/ 1668379 w 2197769"/>
                  <a:gd name="connsiteY6" fmla="*/ 465221 h 625642"/>
                  <a:gd name="connsiteX7" fmla="*/ 1491916 w 2197769"/>
                  <a:gd name="connsiteY7" fmla="*/ 625642 h 625642"/>
                  <a:gd name="connsiteX8" fmla="*/ 288758 w 2197769"/>
                  <a:gd name="connsiteY8" fmla="*/ 625642 h 625642"/>
                  <a:gd name="connsiteX9" fmla="*/ 48127 w 2197769"/>
                  <a:gd name="connsiteY9" fmla="*/ 481264 h 625642"/>
                  <a:gd name="connsiteX10" fmla="*/ 0 w 2197769"/>
                  <a:gd name="connsiteY10" fmla="*/ 192506 h 62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7769" h="625642">
                    <a:moveTo>
                      <a:pt x="0" y="192506"/>
                    </a:moveTo>
                    <a:lnTo>
                      <a:pt x="224590" y="16042"/>
                    </a:lnTo>
                    <a:lnTo>
                      <a:pt x="1443790" y="0"/>
                    </a:lnTo>
                    <a:lnTo>
                      <a:pt x="1716506" y="192506"/>
                    </a:lnTo>
                    <a:lnTo>
                      <a:pt x="2197769" y="192506"/>
                    </a:lnTo>
                    <a:lnTo>
                      <a:pt x="2197769" y="465221"/>
                    </a:lnTo>
                    <a:lnTo>
                      <a:pt x="1668379" y="465221"/>
                    </a:lnTo>
                    <a:lnTo>
                      <a:pt x="1491916" y="625642"/>
                    </a:lnTo>
                    <a:lnTo>
                      <a:pt x="288758" y="625642"/>
                    </a:lnTo>
                    <a:lnTo>
                      <a:pt x="48127" y="481264"/>
                    </a:lnTo>
                    <a:lnTo>
                      <a:pt x="0" y="192506"/>
                    </a:lnTo>
                    <a:close/>
                  </a:path>
                </a:pathLst>
              </a:cu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0ADDC3D-E23F-430C-BEAB-7C6FA236A3D2}"/>
                  </a:ext>
                </a:extLst>
              </p:cNvPr>
              <p:cNvSpPr/>
              <p:nvPr/>
            </p:nvSpPr>
            <p:spPr>
              <a:xfrm>
                <a:off x="5101389" y="4652210"/>
                <a:ext cx="510672" cy="237935"/>
              </a:xfrm>
              <a:prstGeom prst="rect">
                <a:avLst/>
              </a:prstGeom>
              <a:solidFill>
                <a:srgbClr val="2ADC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93361C7-7034-484D-90BA-829018559A52}"/>
                </a:ext>
              </a:extLst>
            </p:cNvPr>
            <p:cNvCxnSpPr>
              <a:cxnSpLocks/>
            </p:cNvCxnSpPr>
            <p:nvPr/>
          </p:nvCxnSpPr>
          <p:spPr>
            <a:xfrm>
              <a:off x="648270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BFF012E-8D6A-4C52-A14E-CAB9B69A3DE1}"/>
                </a:ext>
              </a:extLst>
            </p:cNvPr>
            <p:cNvCxnSpPr>
              <a:cxnSpLocks/>
            </p:cNvCxnSpPr>
            <p:nvPr/>
          </p:nvCxnSpPr>
          <p:spPr>
            <a:xfrm>
              <a:off x="660266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458E6CE-4677-448D-92C4-E23E1CF5C2D5}"/>
                </a:ext>
              </a:extLst>
            </p:cNvPr>
            <p:cNvCxnSpPr>
              <a:cxnSpLocks/>
            </p:cNvCxnSpPr>
            <p:nvPr/>
          </p:nvCxnSpPr>
          <p:spPr>
            <a:xfrm>
              <a:off x="67226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0F2D4778-598F-4CF2-BC43-5E073ACCDEBF}"/>
                </a:ext>
              </a:extLst>
            </p:cNvPr>
            <p:cNvCxnSpPr>
              <a:cxnSpLocks/>
            </p:cNvCxnSpPr>
            <p:nvPr/>
          </p:nvCxnSpPr>
          <p:spPr>
            <a:xfrm>
              <a:off x="68425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0C52BB5C-1E6E-48AB-B3D4-85CE4D052641}"/>
                </a:ext>
              </a:extLst>
            </p:cNvPr>
            <p:cNvCxnSpPr>
              <a:cxnSpLocks/>
            </p:cNvCxnSpPr>
            <p:nvPr/>
          </p:nvCxnSpPr>
          <p:spPr>
            <a:xfrm>
              <a:off x="69625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1D668F1-C0B3-4992-BA91-E1400C5776F4}"/>
                </a:ext>
              </a:extLst>
            </p:cNvPr>
            <p:cNvCxnSpPr>
              <a:cxnSpLocks/>
            </p:cNvCxnSpPr>
            <p:nvPr/>
          </p:nvCxnSpPr>
          <p:spPr>
            <a:xfrm>
              <a:off x="708250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6E5D364-7AB2-4A04-A018-8585F96E514C}"/>
                </a:ext>
              </a:extLst>
            </p:cNvPr>
            <p:cNvCxnSpPr>
              <a:cxnSpLocks/>
            </p:cNvCxnSpPr>
            <p:nvPr/>
          </p:nvCxnSpPr>
          <p:spPr>
            <a:xfrm>
              <a:off x="720246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D9275B9-E44A-4426-9E21-A79A383895A0}"/>
                </a:ext>
              </a:extLst>
            </p:cNvPr>
            <p:cNvCxnSpPr>
              <a:cxnSpLocks/>
            </p:cNvCxnSpPr>
            <p:nvPr/>
          </p:nvCxnSpPr>
          <p:spPr>
            <a:xfrm>
              <a:off x="73224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235F18B-68AB-47DB-A09E-0B13BE13A73F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4EB2BD5-619B-4FA9-825E-E0AB8BFDB58F}"/>
                </a:ext>
              </a:extLst>
            </p:cNvPr>
            <p:cNvCxnSpPr>
              <a:cxnSpLocks/>
            </p:cNvCxnSpPr>
            <p:nvPr/>
          </p:nvCxnSpPr>
          <p:spPr>
            <a:xfrm>
              <a:off x="75623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094760A-DEE6-431F-8735-A1558855B6D0}"/>
                </a:ext>
              </a:extLst>
            </p:cNvPr>
            <p:cNvCxnSpPr>
              <a:cxnSpLocks/>
            </p:cNvCxnSpPr>
            <p:nvPr/>
          </p:nvCxnSpPr>
          <p:spPr>
            <a:xfrm>
              <a:off x="7682304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E41C351-412D-4578-A75A-55DF6F994612}"/>
                </a:ext>
              </a:extLst>
            </p:cNvPr>
            <p:cNvCxnSpPr>
              <a:cxnSpLocks/>
            </p:cNvCxnSpPr>
            <p:nvPr/>
          </p:nvCxnSpPr>
          <p:spPr>
            <a:xfrm>
              <a:off x="65153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FFF94543-4EB9-4FFD-954A-17E166C73065}"/>
                </a:ext>
              </a:extLst>
            </p:cNvPr>
            <p:cNvCxnSpPr>
              <a:cxnSpLocks/>
            </p:cNvCxnSpPr>
            <p:nvPr/>
          </p:nvCxnSpPr>
          <p:spPr>
            <a:xfrm>
              <a:off x="66353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FAED0C8-0FA5-405F-8186-21D667328B3D}"/>
                </a:ext>
              </a:extLst>
            </p:cNvPr>
            <p:cNvCxnSpPr>
              <a:cxnSpLocks/>
            </p:cNvCxnSpPr>
            <p:nvPr/>
          </p:nvCxnSpPr>
          <p:spPr>
            <a:xfrm>
              <a:off x="67552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7E9C436-5BDA-48B6-B80E-6F12EEA63377}"/>
                </a:ext>
              </a:extLst>
            </p:cNvPr>
            <p:cNvCxnSpPr>
              <a:cxnSpLocks/>
            </p:cNvCxnSpPr>
            <p:nvPr/>
          </p:nvCxnSpPr>
          <p:spPr>
            <a:xfrm>
              <a:off x="68752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F640FD8-B44C-419C-AF0E-7B786B2A6F2E}"/>
                </a:ext>
              </a:extLst>
            </p:cNvPr>
            <p:cNvCxnSpPr>
              <a:cxnSpLocks/>
            </p:cNvCxnSpPr>
            <p:nvPr/>
          </p:nvCxnSpPr>
          <p:spPr>
            <a:xfrm>
              <a:off x="69952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4E4D759-C67A-429C-9E06-12EB88054C3F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5338166C-194A-4374-9FA2-84BB95CC6E23}"/>
                </a:ext>
              </a:extLst>
            </p:cNvPr>
            <p:cNvCxnSpPr>
              <a:cxnSpLocks/>
            </p:cNvCxnSpPr>
            <p:nvPr/>
          </p:nvCxnSpPr>
          <p:spPr>
            <a:xfrm>
              <a:off x="72351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12ABB10-A3CD-4AAB-8553-2A7B866188B7}"/>
                </a:ext>
              </a:extLst>
            </p:cNvPr>
            <p:cNvCxnSpPr>
              <a:cxnSpLocks/>
            </p:cNvCxnSpPr>
            <p:nvPr/>
          </p:nvCxnSpPr>
          <p:spPr>
            <a:xfrm>
              <a:off x="73550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2B61C0FC-8456-4718-A253-A87189A9A453}"/>
                </a:ext>
              </a:extLst>
            </p:cNvPr>
            <p:cNvCxnSpPr>
              <a:cxnSpLocks/>
            </p:cNvCxnSpPr>
            <p:nvPr/>
          </p:nvCxnSpPr>
          <p:spPr>
            <a:xfrm>
              <a:off x="74750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FD40B526-4B45-4AAA-AEE0-F5B5A212F03A}"/>
                </a:ext>
              </a:extLst>
            </p:cNvPr>
            <p:cNvCxnSpPr>
              <a:cxnSpLocks/>
            </p:cNvCxnSpPr>
            <p:nvPr/>
          </p:nvCxnSpPr>
          <p:spPr>
            <a:xfrm>
              <a:off x="75950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7FFEE0F4-4DDE-4072-90EC-7F916C04813B}"/>
                </a:ext>
              </a:extLst>
            </p:cNvPr>
            <p:cNvCxnSpPr>
              <a:cxnSpLocks/>
            </p:cNvCxnSpPr>
            <p:nvPr/>
          </p:nvCxnSpPr>
          <p:spPr>
            <a:xfrm>
              <a:off x="7714960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74B5BC2-48A1-4081-B6DF-D68C1F98A616}"/>
                </a:ext>
              </a:extLst>
            </p:cNvPr>
            <p:cNvCxnSpPr>
              <a:cxnSpLocks/>
            </p:cNvCxnSpPr>
            <p:nvPr/>
          </p:nvCxnSpPr>
          <p:spPr>
            <a:xfrm>
              <a:off x="4833861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C482BCE-77B2-4099-AEF4-FBBD39CCA9EF}"/>
                </a:ext>
              </a:extLst>
            </p:cNvPr>
            <p:cNvCxnSpPr>
              <a:cxnSpLocks/>
            </p:cNvCxnSpPr>
            <p:nvPr/>
          </p:nvCxnSpPr>
          <p:spPr>
            <a:xfrm>
              <a:off x="4989304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27AC4307-92FB-4A44-ACA0-7532483B5C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4747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044F76A-9F29-411E-934E-C06025849E72}"/>
                </a:ext>
              </a:extLst>
            </p:cNvPr>
            <p:cNvCxnSpPr>
              <a:cxnSpLocks/>
            </p:cNvCxnSpPr>
            <p:nvPr/>
          </p:nvCxnSpPr>
          <p:spPr>
            <a:xfrm>
              <a:off x="5300190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567D87A-6E50-4D37-A21B-E382297265C9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33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00D35B9-4750-4C63-9D34-F3D99E17C32D}"/>
                </a:ext>
              </a:extLst>
            </p:cNvPr>
            <p:cNvCxnSpPr>
              <a:cxnSpLocks/>
            </p:cNvCxnSpPr>
            <p:nvPr/>
          </p:nvCxnSpPr>
          <p:spPr>
            <a:xfrm>
              <a:off x="5611076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D35ED7F-B28A-41F0-BA68-86AD483FA743}"/>
                </a:ext>
              </a:extLst>
            </p:cNvPr>
            <p:cNvCxnSpPr>
              <a:cxnSpLocks/>
            </p:cNvCxnSpPr>
            <p:nvPr/>
          </p:nvCxnSpPr>
          <p:spPr>
            <a:xfrm>
              <a:off x="5766519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9BD09259-390C-4490-95DD-DAE58AFD772C}"/>
                </a:ext>
              </a:extLst>
            </p:cNvPr>
            <p:cNvCxnSpPr>
              <a:cxnSpLocks/>
            </p:cNvCxnSpPr>
            <p:nvPr/>
          </p:nvCxnSpPr>
          <p:spPr>
            <a:xfrm>
              <a:off x="592196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2A788F8E-E40F-4D1C-A9DA-9691BD9E56EB}"/>
                </a:ext>
              </a:extLst>
            </p:cNvPr>
            <p:cNvCxnSpPr>
              <a:cxnSpLocks/>
            </p:cNvCxnSpPr>
            <p:nvPr/>
          </p:nvCxnSpPr>
          <p:spPr>
            <a:xfrm>
              <a:off x="6077405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8744489D-86BE-4BAA-A5C7-7221DB3D35BB}"/>
                </a:ext>
              </a:extLst>
            </p:cNvPr>
            <p:cNvCxnSpPr>
              <a:cxnSpLocks/>
            </p:cNvCxnSpPr>
            <p:nvPr/>
          </p:nvCxnSpPr>
          <p:spPr>
            <a:xfrm>
              <a:off x="623285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DDDBE477-50A3-4A07-9275-088245D88F69}"/>
                </a:ext>
              </a:extLst>
            </p:cNvPr>
            <p:cNvCxnSpPr>
              <a:cxnSpLocks/>
            </p:cNvCxnSpPr>
            <p:nvPr/>
          </p:nvCxnSpPr>
          <p:spPr>
            <a:xfrm>
              <a:off x="7962615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A691119C-1DE5-4169-B8E9-9AC7425D9294}"/>
                </a:ext>
              </a:extLst>
            </p:cNvPr>
            <p:cNvCxnSpPr>
              <a:cxnSpLocks/>
            </p:cNvCxnSpPr>
            <p:nvPr/>
          </p:nvCxnSpPr>
          <p:spPr>
            <a:xfrm>
              <a:off x="8118058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6258FFA-E851-46F0-9EF8-E6E91256F46C}"/>
                </a:ext>
              </a:extLst>
            </p:cNvPr>
            <p:cNvCxnSpPr>
              <a:cxnSpLocks/>
            </p:cNvCxnSpPr>
            <p:nvPr/>
          </p:nvCxnSpPr>
          <p:spPr>
            <a:xfrm>
              <a:off x="8273501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368238D7-A531-4778-9234-C8CA2FFA97B1}"/>
                </a:ext>
              </a:extLst>
            </p:cNvPr>
            <p:cNvCxnSpPr>
              <a:cxnSpLocks/>
            </p:cNvCxnSpPr>
            <p:nvPr/>
          </p:nvCxnSpPr>
          <p:spPr>
            <a:xfrm>
              <a:off x="8439834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A18C213-5E68-48A5-AB47-921CE971A44C}"/>
              </a:ext>
            </a:extLst>
          </p:cNvPr>
          <p:cNvSpPr/>
          <p:nvPr/>
        </p:nvSpPr>
        <p:spPr>
          <a:xfrm>
            <a:off x="4070385" y="4926846"/>
            <a:ext cx="166827" cy="83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Arrow: Down 230">
            <a:extLst>
              <a:ext uri="{FF2B5EF4-FFF2-40B4-BE49-F238E27FC236}">
                <a16:creationId xmlns:a16="http://schemas.microsoft.com/office/drawing/2014/main" id="{31DDB1B0-B9EB-4999-B88E-DD46C6B4726B}"/>
              </a:ext>
            </a:extLst>
          </p:cNvPr>
          <p:cNvSpPr/>
          <p:nvPr/>
        </p:nvSpPr>
        <p:spPr>
          <a:xfrm rot="3506056">
            <a:off x="5413255" y="2264907"/>
            <a:ext cx="289844" cy="89130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2EB25EF6-60AC-4E4A-B633-DD01EC4F419F}"/>
              </a:ext>
            </a:extLst>
          </p:cNvPr>
          <p:cNvSpPr txBox="1"/>
          <p:nvPr/>
        </p:nvSpPr>
        <p:spPr>
          <a:xfrm>
            <a:off x="160633" y="5829004"/>
            <a:ext cx="573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Double stranded break repaired by HDR or NHEJ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Permanent alterations</a:t>
            </a:r>
          </a:p>
        </p:txBody>
      </p:sp>
      <p:sp>
        <p:nvSpPr>
          <p:cNvPr id="233" name="Arrow: Down 232">
            <a:extLst>
              <a:ext uri="{FF2B5EF4-FFF2-40B4-BE49-F238E27FC236}">
                <a16:creationId xmlns:a16="http://schemas.microsoft.com/office/drawing/2014/main" id="{6B896DA2-FB8C-4C94-B9E7-62FFF956941C}"/>
              </a:ext>
            </a:extLst>
          </p:cNvPr>
          <p:cNvSpPr/>
          <p:nvPr/>
        </p:nvSpPr>
        <p:spPr>
          <a:xfrm rot="18093944" flipH="1">
            <a:off x="7997625" y="2261320"/>
            <a:ext cx="289844" cy="89130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06B0B5D5-3F41-4811-BF09-C59EBA7C9505}"/>
              </a:ext>
            </a:extLst>
          </p:cNvPr>
          <p:cNvGrpSpPr/>
          <p:nvPr/>
        </p:nvGrpSpPr>
        <p:grpSpPr>
          <a:xfrm>
            <a:off x="6527587" y="2993721"/>
            <a:ext cx="5052736" cy="833736"/>
            <a:chOff x="2500683" y="2584696"/>
            <a:chExt cx="5939151" cy="1042737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79BD1D00-AD41-4A98-AC9F-A229028E8E96}"/>
                </a:ext>
              </a:extLst>
            </p:cNvPr>
            <p:cNvGrpSpPr/>
            <p:nvPr/>
          </p:nvGrpSpPr>
          <p:grpSpPr>
            <a:xfrm>
              <a:off x="2500683" y="2785088"/>
              <a:ext cx="5930436" cy="716401"/>
              <a:chOff x="1513101" y="4374560"/>
              <a:chExt cx="5930436" cy="716401"/>
            </a:xfrm>
          </p:grpSpPr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31E84F3-6411-4501-A2F8-E5B68EF34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3101" y="4906187"/>
                <a:ext cx="3797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DE94738-66D6-4525-895D-7D806B47A700}"/>
                  </a:ext>
                </a:extLst>
              </p:cNvPr>
              <p:cNvSpPr/>
              <p:nvPr/>
            </p:nvSpPr>
            <p:spPr>
              <a:xfrm>
                <a:off x="2720921" y="4633650"/>
                <a:ext cx="2553313" cy="272537"/>
              </a:xfrm>
              <a:prstGeom prst="rect">
                <a:avLst/>
              </a:pr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26719CA7-9851-43B3-AEE1-55B1626F6933}"/>
                  </a:ext>
                </a:extLst>
              </p:cNvPr>
              <p:cNvCxnSpPr/>
              <p:nvPr/>
            </p:nvCxnSpPr>
            <p:spPr>
              <a:xfrm flipV="1">
                <a:off x="2720921" y="4374560"/>
                <a:ext cx="0" cy="531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0C06F5AC-5467-426C-BD08-06FEE0A9EFE9}"/>
                  </a:ext>
                </a:extLst>
              </p:cNvPr>
              <p:cNvCxnSpPr/>
              <p:nvPr/>
            </p:nvCxnSpPr>
            <p:spPr>
              <a:xfrm>
                <a:off x="2720921" y="4374560"/>
                <a:ext cx="66985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D7C09709-311D-4A84-9524-BF3E324AB1CE}"/>
                  </a:ext>
                </a:extLst>
              </p:cNvPr>
              <p:cNvSpPr/>
              <p:nvPr/>
            </p:nvSpPr>
            <p:spPr>
              <a:xfrm>
                <a:off x="2678552" y="4574521"/>
                <a:ext cx="1207725" cy="42342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GOI</a:t>
                </a:r>
              </a:p>
            </p:txBody>
          </p: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A17BFFCA-AF99-4D6C-8E74-5613686D4108}"/>
                  </a:ext>
                </a:extLst>
              </p:cNvPr>
              <p:cNvCxnSpPr/>
              <p:nvPr/>
            </p:nvCxnSpPr>
            <p:spPr>
              <a:xfrm flipV="1">
                <a:off x="5246578" y="446811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A412BF11-F42A-4F98-8405-8115C36005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4235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6FEF36ED-5BA0-4F4F-A7B0-1586E51AA4E1}"/>
                  </a:ext>
                </a:extLst>
              </p:cNvPr>
              <p:cNvCxnSpPr/>
              <p:nvPr/>
            </p:nvCxnSpPr>
            <p:spPr>
              <a:xfrm>
                <a:off x="5488655" y="4468114"/>
                <a:ext cx="12200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5FC26B4B-606B-4703-A5B5-0D9D420F36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057" y="5090961"/>
                <a:ext cx="11945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1C899D65-F618-4C7A-95F0-F4CA57BAF1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08627" y="447217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246BFF87-9CEC-41DF-97D5-BCBAE67E5D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3860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8DF6EFC8-581D-4322-A831-2593EE717D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2407" y="4906187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39E2B3B-ADEE-4C9A-945F-E86345C2E2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3682" y="4655019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B0772946-2391-4969-B623-29162C3AAFBA}"/>
                  </a:ext>
                </a:extLst>
              </p:cNvPr>
              <p:cNvSpPr/>
              <p:nvPr/>
            </p:nvSpPr>
            <p:spPr>
              <a:xfrm>
                <a:off x="5245768" y="4459163"/>
                <a:ext cx="2197769" cy="631407"/>
              </a:xfrm>
              <a:custGeom>
                <a:avLst/>
                <a:gdLst>
                  <a:gd name="connsiteX0" fmla="*/ 0 w 2197769"/>
                  <a:gd name="connsiteY0" fmla="*/ 192506 h 625642"/>
                  <a:gd name="connsiteX1" fmla="*/ 224590 w 2197769"/>
                  <a:gd name="connsiteY1" fmla="*/ 16042 h 625642"/>
                  <a:gd name="connsiteX2" fmla="*/ 1443790 w 2197769"/>
                  <a:gd name="connsiteY2" fmla="*/ 0 h 625642"/>
                  <a:gd name="connsiteX3" fmla="*/ 1716506 w 2197769"/>
                  <a:gd name="connsiteY3" fmla="*/ 192506 h 625642"/>
                  <a:gd name="connsiteX4" fmla="*/ 2197769 w 2197769"/>
                  <a:gd name="connsiteY4" fmla="*/ 192506 h 625642"/>
                  <a:gd name="connsiteX5" fmla="*/ 2197769 w 2197769"/>
                  <a:gd name="connsiteY5" fmla="*/ 465221 h 625642"/>
                  <a:gd name="connsiteX6" fmla="*/ 1668379 w 2197769"/>
                  <a:gd name="connsiteY6" fmla="*/ 465221 h 625642"/>
                  <a:gd name="connsiteX7" fmla="*/ 1491916 w 2197769"/>
                  <a:gd name="connsiteY7" fmla="*/ 625642 h 625642"/>
                  <a:gd name="connsiteX8" fmla="*/ 288758 w 2197769"/>
                  <a:gd name="connsiteY8" fmla="*/ 625642 h 625642"/>
                  <a:gd name="connsiteX9" fmla="*/ 48127 w 2197769"/>
                  <a:gd name="connsiteY9" fmla="*/ 481264 h 625642"/>
                  <a:gd name="connsiteX10" fmla="*/ 0 w 2197769"/>
                  <a:gd name="connsiteY10" fmla="*/ 192506 h 62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7769" h="625642">
                    <a:moveTo>
                      <a:pt x="0" y="192506"/>
                    </a:moveTo>
                    <a:lnTo>
                      <a:pt x="224590" y="16042"/>
                    </a:lnTo>
                    <a:lnTo>
                      <a:pt x="1443790" y="0"/>
                    </a:lnTo>
                    <a:lnTo>
                      <a:pt x="1716506" y="192506"/>
                    </a:lnTo>
                    <a:lnTo>
                      <a:pt x="2197769" y="192506"/>
                    </a:lnTo>
                    <a:lnTo>
                      <a:pt x="2197769" y="465221"/>
                    </a:lnTo>
                    <a:lnTo>
                      <a:pt x="1668379" y="465221"/>
                    </a:lnTo>
                    <a:lnTo>
                      <a:pt x="1491916" y="625642"/>
                    </a:lnTo>
                    <a:lnTo>
                      <a:pt x="288758" y="625642"/>
                    </a:lnTo>
                    <a:lnTo>
                      <a:pt x="48127" y="481264"/>
                    </a:lnTo>
                    <a:lnTo>
                      <a:pt x="0" y="192506"/>
                    </a:lnTo>
                    <a:close/>
                  </a:path>
                </a:pathLst>
              </a:cu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4B49CAD4-5130-4076-864E-07EBD4B1BBFA}"/>
                  </a:ext>
                </a:extLst>
              </p:cNvPr>
              <p:cNvSpPr/>
              <p:nvPr/>
            </p:nvSpPr>
            <p:spPr>
              <a:xfrm>
                <a:off x="5101389" y="4652210"/>
                <a:ext cx="510672" cy="237935"/>
              </a:xfrm>
              <a:prstGeom prst="rect">
                <a:avLst/>
              </a:prstGeom>
              <a:solidFill>
                <a:srgbClr val="2ADC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184E12D0-0389-469C-8A2E-E73FBFCFEC3B}"/>
                </a:ext>
              </a:extLst>
            </p:cNvPr>
            <p:cNvCxnSpPr>
              <a:cxnSpLocks/>
            </p:cNvCxnSpPr>
            <p:nvPr/>
          </p:nvCxnSpPr>
          <p:spPr>
            <a:xfrm>
              <a:off x="648270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D4CCA8C1-7E9B-4CBD-B4C2-891E82D360FE}"/>
                </a:ext>
              </a:extLst>
            </p:cNvPr>
            <p:cNvCxnSpPr>
              <a:cxnSpLocks/>
            </p:cNvCxnSpPr>
            <p:nvPr/>
          </p:nvCxnSpPr>
          <p:spPr>
            <a:xfrm>
              <a:off x="660266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D3BF376D-805F-4838-9F80-8654006AC78E}"/>
                </a:ext>
              </a:extLst>
            </p:cNvPr>
            <p:cNvCxnSpPr>
              <a:cxnSpLocks/>
            </p:cNvCxnSpPr>
            <p:nvPr/>
          </p:nvCxnSpPr>
          <p:spPr>
            <a:xfrm>
              <a:off x="67226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0644CD5F-8932-449A-8D58-08513210773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5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7E6CF8E3-FF34-451E-9761-AF840009D659}"/>
                </a:ext>
              </a:extLst>
            </p:cNvPr>
            <p:cNvCxnSpPr>
              <a:cxnSpLocks/>
            </p:cNvCxnSpPr>
            <p:nvPr/>
          </p:nvCxnSpPr>
          <p:spPr>
            <a:xfrm>
              <a:off x="69625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D3416474-1C4E-4487-B55D-71235A7E4F8C}"/>
                </a:ext>
              </a:extLst>
            </p:cNvPr>
            <p:cNvCxnSpPr>
              <a:cxnSpLocks/>
            </p:cNvCxnSpPr>
            <p:nvPr/>
          </p:nvCxnSpPr>
          <p:spPr>
            <a:xfrm>
              <a:off x="708250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47C34EB0-B1AF-47CF-8220-51A3B2307082}"/>
                </a:ext>
              </a:extLst>
            </p:cNvPr>
            <p:cNvCxnSpPr>
              <a:cxnSpLocks/>
            </p:cNvCxnSpPr>
            <p:nvPr/>
          </p:nvCxnSpPr>
          <p:spPr>
            <a:xfrm>
              <a:off x="720246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8AFA7CB2-3637-4073-B11F-D001CE62B69E}"/>
                </a:ext>
              </a:extLst>
            </p:cNvPr>
            <p:cNvCxnSpPr>
              <a:cxnSpLocks/>
            </p:cNvCxnSpPr>
            <p:nvPr/>
          </p:nvCxnSpPr>
          <p:spPr>
            <a:xfrm>
              <a:off x="73224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842679B-ADD7-417D-ADFB-37843500F11B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6AA97C17-6B45-4FF0-B51F-81350E66DA19}"/>
                </a:ext>
              </a:extLst>
            </p:cNvPr>
            <p:cNvCxnSpPr>
              <a:cxnSpLocks/>
            </p:cNvCxnSpPr>
            <p:nvPr/>
          </p:nvCxnSpPr>
          <p:spPr>
            <a:xfrm>
              <a:off x="75623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2F1C2397-8455-4A81-AC9E-9BB9FE02A643}"/>
                </a:ext>
              </a:extLst>
            </p:cNvPr>
            <p:cNvCxnSpPr>
              <a:cxnSpLocks/>
            </p:cNvCxnSpPr>
            <p:nvPr/>
          </p:nvCxnSpPr>
          <p:spPr>
            <a:xfrm>
              <a:off x="7682304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B1EB83F4-DB01-4EE0-8A84-5B3FF0C70B6E}"/>
                </a:ext>
              </a:extLst>
            </p:cNvPr>
            <p:cNvCxnSpPr>
              <a:cxnSpLocks/>
            </p:cNvCxnSpPr>
            <p:nvPr/>
          </p:nvCxnSpPr>
          <p:spPr>
            <a:xfrm>
              <a:off x="65153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2689420E-CC44-4733-80DC-95784A1F8C03}"/>
                </a:ext>
              </a:extLst>
            </p:cNvPr>
            <p:cNvCxnSpPr>
              <a:cxnSpLocks/>
            </p:cNvCxnSpPr>
            <p:nvPr/>
          </p:nvCxnSpPr>
          <p:spPr>
            <a:xfrm>
              <a:off x="66353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4E02B959-DC86-42B1-92BB-A875DBE5CC90}"/>
                </a:ext>
              </a:extLst>
            </p:cNvPr>
            <p:cNvCxnSpPr>
              <a:cxnSpLocks/>
            </p:cNvCxnSpPr>
            <p:nvPr/>
          </p:nvCxnSpPr>
          <p:spPr>
            <a:xfrm>
              <a:off x="67552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4E267AEC-D333-407B-AFB4-BCBFAE3B0AF7}"/>
                </a:ext>
              </a:extLst>
            </p:cNvPr>
            <p:cNvCxnSpPr>
              <a:cxnSpLocks/>
            </p:cNvCxnSpPr>
            <p:nvPr/>
          </p:nvCxnSpPr>
          <p:spPr>
            <a:xfrm>
              <a:off x="68752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193BADFD-2BF6-4687-82C7-176F1ED31BDD}"/>
                </a:ext>
              </a:extLst>
            </p:cNvPr>
            <p:cNvCxnSpPr>
              <a:cxnSpLocks/>
            </p:cNvCxnSpPr>
            <p:nvPr/>
          </p:nvCxnSpPr>
          <p:spPr>
            <a:xfrm>
              <a:off x="69952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784F68B8-4FCC-4419-8F49-4F43BD987FC3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C490DF85-0E4D-4207-88FB-D028287F49F2}"/>
                </a:ext>
              </a:extLst>
            </p:cNvPr>
            <p:cNvCxnSpPr>
              <a:cxnSpLocks/>
            </p:cNvCxnSpPr>
            <p:nvPr/>
          </p:nvCxnSpPr>
          <p:spPr>
            <a:xfrm>
              <a:off x="72351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18FE9BED-E56D-4E91-9918-7A52152A2FEE}"/>
                </a:ext>
              </a:extLst>
            </p:cNvPr>
            <p:cNvCxnSpPr>
              <a:cxnSpLocks/>
            </p:cNvCxnSpPr>
            <p:nvPr/>
          </p:nvCxnSpPr>
          <p:spPr>
            <a:xfrm>
              <a:off x="73550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03AF053C-8375-40B9-BCA4-829CE60C58CD}"/>
                </a:ext>
              </a:extLst>
            </p:cNvPr>
            <p:cNvCxnSpPr>
              <a:cxnSpLocks/>
            </p:cNvCxnSpPr>
            <p:nvPr/>
          </p:nvCxnSpPr>
          <p:spPr>
            <a:xfrm>
              <a:off x="74750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3FBE630D-3CEC-444A-A856-A41C62E42F44}"/>
                </a:ext>
              </a:extLst>
            </p:cNvPr>
            <p:cNvCxnSpPr>
              <a:cxnSpLocks/>
            </p:cNvCxnSpPr>
            <p:nvPr/>
          </p:nvCxnSpPr>
          <p:spPr>
            <a:xfrm>
              <a:off x="75950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F0D78773-455A-4C73-97F4-298CA108BAA1}"/>
                </a:ext>
              </a:extLst>
            </p:cNvPr>
            <p:cNvCxnSpPr>
              <a:cxnSpLocks/>
            </p:cNvCxnSpPr>
            <p:nvPr/>
          </p:nvCxnSpPr>
          <p:spPr>
            <a:xfrm>
              <a:off x="7714960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04490F0-FDE8-42C8-88D0-BE08F0BAEF96}"/>
                </a:ext>
              </a:extLst>
            </p:cNvPr>
            <p:cNvCxnSpPr>
              <a:cxnSpLocks/>
            </p:cNvCxnSpPr>
            <p:nvPr/>
          </p:nvCxnSpPr>
          <p:spPr>
            <a:xfrm>
              <a:off x="4833861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7C5FB62F-CBC3-4AFA-8E38-3111AF96645D}"/>
                </a:ext>
              </a:extLst>
            </p:cNvPr>
            <p:cNvCxnSpPr>
              <a:cxnSpLocks/>
            </p:cNvCxnSpPr>
            <p:nvPr/>
          </p:nvCxnSpPr>
          <p:spPr>
            <a:xfrm>
              <a:off x="4989304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78E5DC1-5B81-43F7-B9CE-58285F78A9C0}"/>
                </a:ext>
              </a:extLst>
            </p:cNvPr>
            <p:cNvCxnSpPr>
              <a:cxnSpLocks/>
            </p:cNvCxnSpPr>
            <p:nvPr/>
          </p:nvCxnSpPr>
          <p:spPr>
            <a:xfrm>
              <a:off x="5144747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ACAA77A-8C69-458B-9DFF-C08BEB588C75}"/>
                </a:ext>
              </a:extLst>
            </p:cNvPr>
            <p:cNvCxnSpPr>
              <a:cxnSpLocks/>
            </p:cNvCxnSpPr>
            <p:nvPr/>
          </p:nvCxnSpPr>
          <p:spPr>
            <a:xfrm>
              <a:off x="5300190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326EB3DF-EF26-415C-B645-9621DE810D03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33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F42F813-19F9-453C-A597-FDA1714B72A7}"/>
                </a:ext>
              </a:extLst>
            </p:cNvPr>
            <p:cNvCxnSpPr>
              <a:cxnSpLocks/>
            </p:cNvCxnSpPr>
            <p:nvPr/>
          </p:nvCxnSpPr>
          <p:spPr>
            <a:xfrm>
              <a:off x="5611076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98B24843-9EEC-423A-A9DA-E2AD2CDFB759}"/>
                </a:ext>
              </a:extLst>
            </p:cNvPr>
            <p:cNvCxnSpPr>
              <a:cxnSpLocks/>
            </p:cNvCxnSpPr>
            <p:nvPr/>
          </p:nvCxnSpPr>
          <p:spPr>
            <a:xfrm>
              <a:off x="5766519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CD60E370-08F2-4D32-A3B4-3E307FFF9E66}"/>
                </a:ext>
              </a:extLst>
            </p:cNvPr>
            <p:cNvCxnSpPr>
              <a:cxnSpLocks/>
            </p:cNvCxnSpPr>
            <p:nvPr/>
          </p:nvCxnSpPr>
          <p:spPr>
            <a:xfrm>
              <a:off x="592196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C3AD00D8-0F63-4E13-A5F7-135A797D949C}"/>
                </a:ext>
              </a:extLst>
            </p:cNvPr>
            <p:cNvCxnSpPr>
              <a:cxnSpLocks/>
            </p:cNvCxnSpPr>
            <p:nvPr/>
          </p:nvCxnSpPr>
          <p:spPr>
            <a:xfrm>
              <a:off x="6077405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ED5C7EB1-BF51-422E-8686-7A9D51655AFA}"/>
                </a:ext>
              </a:extLst>
            </p:cNvPr>
            <p:cNvCxnSpPr>
              <a:cxnSpLocks/>
            </p:cNvCxnSpPr>
            <p:nvPr/>
          </p:nvCxnSpPr>
          <p:spPr>
            <a:xfrm>
              <a:off x="623285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8C7B88BA-6509-4B1D-8766-0F99D86522EE}"/>
                </a:ext>
              </a:extLst>
            </p:cNvPr>
            <p:cNvCxnSpPr>
              <a:cxnSpLocks/>
            </p:cNvCxnSpPr>
            <p:nvPr/>
          </p:nvCxnSpPr>
          <p:spPr>
            <a:xfrm>
              <a:off x="7962615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7037A22E-33A4-40F9-8811-41A9EA0273EE}"/>
                </a:ext>
              </a:extLst>
            </p:cNvPr>
            <p:cNvCxnSpPr>
              <a:cxnSpLocks/>
            </p:cNvCxnSpPr>
            <p:nvPr/>
          </p:nvCxnSpPr>
          <p:spPr>
            <a:xfrm>
              <a:off x="8118058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8E63216F-0659-4781-BD78-9D2F50D77E8F}"/>
                </a:ext>
              </a:extLst>
            </p:cNvPr>
            <p:cNvCxnSpPr>
              <a:cxnSpLocks/>
            </p:cNvCxnSpPr>
            <p:nvPr/>
          </p:nvCxnSpPr>
          <p:spPr>
            <a:xfrm>
              <a:off x="8273501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D99A78E-C86E-446C-A12A-6E8CCB289644}"/>
                </a:ext>
              </a:extLst>
            </p:cNvPr>
            <p:cNvCxnSpPr>
              <a:cxnSpLocks/>
            </p:cNvCxnSpPr>
            <p:nvPr/>
          </p:nvCxnSpPr>
          <p:spPr>
            <a:xfrm>
              <a:off x="8439834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14E0893C-155B-4CF0-9007-85BA2B48061A}"/>
                </a:ext>
              </a:extLst>
            </p:cNvPr>
            <p:cNvSpPr/>
            <p:nvPr/>
          </p:nvSpPr>
          <p:spPr>
            <a:xfrm>
              <a:off x="6791192" y="2584696"/>
              <a:ext cx="561474" cy="1042737"/>
            </a:xfrm>
            <a:custGeom>
              <a:avLst/>
              <a:gdLst>
                <a:gd name="connsiteX0" fmla="*/ 417095 w 561474"/>
                <a:gd name="connsiteY0" fmla="*/ 176463 h 1042737"/>
                <a:gd name="connsiteX1" fmla="*/ 320842 w 561474"/>
                <a:gd name="connsiteY1" fmla="*/ 64168 h 1042737"/>
                <a:gd name="connsiteX2" fmla="*/ 272716 w 561474"/>
                <a:gd name="connsiteY2" fmla="*/ 32084 h 1042737"/>
                <a:gd name="connsiteX3" fmla="*/ 176463 w 561474"/>
                <a:gd name="connsiteY3" fmla="*/ 0 h 1042737"/>
                <a:gd name="connsiteX4" fmla="*/ 80211 w 561474"/>
                <a:gd name="connsiteY4" fmla="*/ 16042 h 1042737"/>
                <a:gd name="connsiteX5" fmla="*/ 64169 w 561474"/>
                <a:gd name="connsiteY5" fmla="*/ 240632 h 1042737"/>
                <a:gd name="connsiteX6" fmla="*/ 128337 w 561474"/>
                <a:gd name="connsiteY6" fmla="*/ 385011 h 1042737"/>
                <a:gd name="connsiteX7" fmla="*/ 144379 w 561474"/>
                <a:gd name="connsiteY7" fmla="*/ 433137 h 1042737"/>
                <a:gd name="connsiteX8" fmla="*/ 96253 w 561474"/>
                <a:gd name="connsiteY8" fmla="*/ 577516 h 1042737"/>
                <a:gd name="connsiteX9" fmla="*/ 48127 w 561474"/>
                <a:gd name="connsiteY9" fmla="*/ 609600 h 1042737"/>
                <a:gd name="connsiteX10" fmla="*/ 0 w 561474"/>
                <a:gd name="connsiteY10" fmla="*/ 770021 h 1042737"/>
                <a:gd name="connsiteX11" fmla="*/ 16042 w 561474"/>
                <a:gd name="connsiteY11" fmla="*/ 962526 h 1042737"/>
                <a:gd name="connsiteX12" fmla="*/ 32084 w 561474"/>
                <a:gd name="connsiteY12" fmla="*/ 1010653 h 1042737"/>
                <a:gd name="connsiteX13" fmla="*/ 128337 w 561474"/>
                <a:gd name="connsiteY13" fmla="*/ 1042737 h 1042737"/>
                <a:gd name="connsiteX14" fmla="*/ 304800 w 561474"/>
                <a:gd name="connsiteY14" fmla="*/ 1026695 h 1042737"/>
                <a:gd name="connsiteX15" fmla="*/ 385011 w 561474"/>
                <a:gd name="connsiteY15" fmla="*/ 978568 h 1042737"/>
                <a:gd name="connsiteX16" fmla="*/ 433137 w 561474"/>
                <a:gd name="connsiteY16" fmla="*/ 946484 h 1042737"/>
                <a:gd name="connsiteX17" fmla="*/ 513348 w 561474"/>
                <a:gd name="connsiteY17" fmla="*/ 850232 h 1042737"/>
                <a:gd name="connsiteX18" fmla="*/ 561474 w 561474"/>
                <a:gd name="connsiteY18" fmla="*/ 689811 h 1042737"/>
                <a:gd name="connsiteX19" fmla="*/ 545432 w 561474"/>
                <a:gd name="connsiteY19" fmla="*/ 385011 h 1042737"/>
                <a:gd name="connsiteX20" fmla="*/ 513348 w 561474"/>
                <a:gd name="connsiteY20" fmla="*/ 288758 h 1042737"/>
                <a:gd name="connsiteX21" fmla="*/ 481263 w 561474"/>
                <a:gd name="connsiteY21" fmla="*/ 256674 h 1042737"/>
                <a:gd name="connsiteX22" fmla="*/ 417095 w 561474"/>
                <a:gd name="connsiteY22" fmla="*/ 176463 h 10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1474" h="1042737">
                  <a:moveTo>
                    <a:pt x="417095" y="176463"/>
                  </a:moveTo>
                  <a:cubicBezTo>
                    <a:pt x="390358" y="144379"/>
                    <a:pt x="352118" y="89189"/>
                    <a:pt x="320842" y="64168"/>
                  </a:cubicBezTo>
                  <a:cubicBezTo>
                    <a:pt x="305787" y="52124"/>
                    <a:pt x="290334" y="39914"/>
                    <a:pt x="272716" y="32084"/>
                  </a:cubicBezTo>
                  <a:cubicBezTo>
                    <a:pt x="241811" y="18349"/>
                    <a:pt x="176463" y="0"/>
                    <a:pt x="176463" y="0"/>
                  </a:cubicBezTo>
                  <a:cubicBezTo>
                    <a:pt x="144379" y="5347"/>
                    <a:pt x="109304" y="1496"/>
                    <a:pt x="80211" y="16042"/>
                  </a:cubicBezTo>
                  <a:cubicBezTo>
                    <a:pt x="9870" y="51212"/>
                    <a:pt x="63212" y="235208"/>
                    <a:pt x="64169" y="240632"/>
                  </a:cubicBezTo>
                  <a:cubicBezTo>
                    <a:pt x="86743" y="368551"/>
                    <a:pt x="86391" y="301118"/>
                    <a:pt x="128337" y="385011"/>
                  </a:cubicBezTo>
                  <a:cubicBezTo>
                    <a:pt x="135899" y="400136"/>
                    <a:pt x="139032" y="417095"/>
                    <a:pt x="144379" y="433137"/>
                  </a:cubicBezTo>
                  <a:cubicBezTo>
                    <a:pt x="133624" y="497667"/>
                    <a:pt x="141367" y="532402"/>
                    <a:pt x="96253" y="577516"/>
                  </a:cubicBezTo>
                  <a:cubicBezTo>
                    <a:pt x="82620" y="591149"/>
                    <a:pt x="64169" y="598905"/>
                    <a:pt x="48127" y="609600"/>
                  </a:cubicBezTo>
                  <a:cubicBezTo>
                    <a:pt x="9070" y="726769"/>
                    <a:pt x="24245" y="673043"/>
                    <a:pt x="0" y="770021"/>
                  </a:cubicBezTo>
                  <a:cubicBezTo>
                    <a:pt x="5347" y="834189"/>
                    <a:pt x="7532" y="898700"/>
                    <a:pt x="16042" y="962526"/>
                  </a:cubicBezTo>
                  <a:cubicBezTo>
                    <a:pt x="18277" y="979288"/>
                    <a:pt x="18324" y="1000824"/>
                    <a:pt x="32084" y="1010653"/>
                  </a:cubicBezTo>
                  <a:cubicBezTo>
                    <a:pt x="59604" y="1030310"/>
                    <a:pt x="128337" y="1042737"/>
                    <a:pt x="128337" y="1042737"/>
                  </a:cubicBezTo>
                  <a:cubicBezTo>
                    <a:pt x="187158" y="1037390"/>
                    <a:pt x="246330" y="1035048"/>
                    <a:pt x="304800" y="1026695"/>
                  </a:cubicBezTo>
                  <a:cubicBezTo>
                    <a:pt x="364155" y="1018216"/>
                    <a:pt x="343761" y="1011568"/>
                    <a:pt x="385011" y="978568"/>
                  </a:cubicBezTo>
                  <a:cubicBezTo>
                    <a:pt x="400066" y="966524"/>
                    <a:pt x="418326" y="958827"/>
                    <a:pt x="433137" y="946484"/>
                  </a:cubicBezTo>
                  <a:cubicBezTo>
                    <a:pt x="479455" y="907885"/>
                    <a:pt x="481801" y="897551"/>
                    <a:pt x="513348" y="850232"/>
                  </a:cubicBezTo>
                  <a:cubicBezTo>
                    <a:pt x="552404" y="733063"/>
                    <a:pt x="537229" y="786789"/>
                    <a:pt x="561474" y="689811"/>
                  </a:cubicBezTo>
                  <a:cubicBezTo>
                    <a:pt x="556127" y="588211"/>
                    <a:pt x="557554" y="486027"/>
                    <a:pt x="545432" y="385011"/>
                  </a:cubicBezTo>
                  <a:cubicBezTo>
                    <a:pt x="541403" y="351432"/>
                    <a:pt x="537263" y="312672"/>
                    <a:pt x="513348" y="288758"/>
                  </a:cubicBezTo>
                  <a:cubicBezTo>
                    <a:pt x="502653" y="278063"/>
                    <a:pt x="490711" y="268484"/>
                    <a:pt x="481263" y="256674"/>
                  </a:cubicBezTo>
                  <a:cubicBezTo>
                    <a:pt x="408700" y="165970"/>
                    <a:pt x="443832" y="208547"/>
                    <a:pt x="417095" y="176463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67022B42-1120-4B37-A016-7EE0E2D63863}"/>
              </a:ext>
            </a:extLst>
          </p:cNvPr>
          <p:cNvGrpSpPr/>
          <p:nvPr/>
        </p:nvGrpSpPr>
        <p:grpSpPr>
          <a:xfrm>
            <a:off x="6527587" y="4789476"/>
            <a:ext cx="5052736" cy="833736"/>
            <a:chOff x="2500683" y="2584696"/>
            <a:chExt cx="5939151" cy="1042737"/>
          </a:xfrm>
        </p:grpSpPr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1A7AAB73-3C4D-4F84-9EA5-DA597B7902EB}"/>
                </a:ext>
              </a:extLst>
            </p:cNvPr>
            <p:cNvGrpSpPr/>
            <p:nvPr/>
          </p:nvGrpSpPr>
          <p:grpSpPr>
            <a:xfrm>
              <a:off x="2500683" y="2785088"/>
              <a:ext cx="5930436" cy="716401"/>
              <a:chOff x="1513101" y="4374560"/>
              <a:chExt cx="5930436" cy="716401"/>
            </a:xfrm>
          </p:grpSpPr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204C9919-3384-4852-A964-F51C6E072B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3101" y="4906187"/>
                <a:ext cx="379786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03CF3F31-2CFB-4969-B1E0-EC123FBE7EEE}"/>
                  </a:ext>
                </a:extLst>
              </p:cNvPr>
              <p:cNvSpPr/>
              <p:nvPr/>
            </p:nvSpPr>
            <p:spPr>
              <a:xfrm>
                <a:off x="2720921" y="4633650"/>
                <a:ext cx="2553313" cy="272537"/>
              </a:xfrm>
              <a:prstGeom prst="rect">
                <a:avLst/>
              </a:pr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C94AD9F5-41D8-4E62-ABFC-271A777A6123}"/>
                  </a:ext>
                </a:extLst>
              </p:cNvPr>
              <p:cNvCxnSpPr/>
              <p:nvPr/>
            </p:nvCxnSpPr>
            <p:spPr>
              <a:xfrm flipV="1">
                <a:off x="2720921" y="4374560"/>
                <a:ext cx="0" cy="531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Arrow Connector 409">
                <a:extLst>
                  <a:ext uri="{FF2B5EF4-FFF2-40B4-BE49-F238E27FC236}">
                    <a16:creationId xmlns:a16="http://schemas.microsoft.com/office/drawing/2014/main" id="{CCB06D16-CD38-4F57-A782-420E3B1F8945}"/>
                  </a:ext>
                </a:extLst>
              </p:cNvPr>
              <p:cNvCxnSpPr/>
              <p:nvPr/>
            </p:nvCxnSpPr>
            <p:spPr>
              <a:xfrm>
                <a:off x="2720921" y="4374560"/>
                <a:ext cx="669851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15BC49CD-EF35-468B-B9FD-7C457246C1ED}"/>
                  </a:ext>
                </a:extLst>
              </p:cNvPr>
              <p:cNvSpPr/>
              <p:nvPr/>
            </p:nvSpPr>
            <p:spPr>
              <a:xfrm>
                <a:off x="2678552" y="4574521"/>
                <a:ext cx="1207725" cy="423423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GOI</a:t>
                </a:r>
              </a:p>
            </p:txBody>
          </p: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00260F5E-56E0-49E9-A747-09B103D043E0}"/>
                  </a:ext>
                </a:extLst>
              </p:cNvPr>
              <p:cNvCxnSpPr/>
              <p:nvPr/>
            </p:nvCxnSpPr>
            <p:spPr>
              <a:xfrm flipV="1">
                <a:off x="5246578" y="446811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DBB9FA97-2042-41E0-BA7F-8355EC5B6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4235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C30CB6A1-C587-4B1A-8CB2-2AE7B97B4287}"/>
                  </a:ext>
                </a:extLst>
              </p:cNvPr>
              <p:cNvCxnSpPr/>
              <p:nvPr/>
            </p:nvCxnSpPr>
            <p:spPr>
              <a:xfrm>
                <a:off x="5488655" y="4468114"/>
                <a:ext cx="122003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933A6BDB-7A8E-427D-8B43-FE11945B6A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4057" y="5090961"/>
                <a:ext cx="119457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C218A2AF-ED3C-4F84-B6A1-208F908BD0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08627" y="4472175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E85541E1-D935-458E-93FB-2911F0D246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3860" y="4907682"/>
                <a:ext cx="239822" cy="1828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9A75D4EA-3CE2-4FF1-9EB3-025BA4721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2407" y="4906187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8C9817FE-0607-4A53-8C3B-BCDA28155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3682" y="4655019"/>
                <a:ext cx="51113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150D29A3-42AC-42FA-B06B-950A627A38AF}"/>
                  </a:ext>
                </a:extLst>
              </p:cNvPr>
              <p:cNvSpPr/>
              <p:nvPr/>
            </p:nvSpPr>
            <p:spPr>
              <a:xfrm>
                <a:off x="5245768" y="4459163"/>
                <a:ext cx="2197769" cy="631407"/>
              </a:xfrm>
              <a:custGeom>
                <a:avLst/>
                <a:gdLst>
                  <a:gd name="connsiteX0" fmla="*/ 0 w 2197769"/>
                  <a:gd name="connsiteY0" fmla="*/ 192506 h 625642"/>
                  <a:gd name="connsiteX1" fmla="*/ 224590 w 2197769"/>
                  <a:gd name="connsiteY1" fmla="*/ 16042 h 625642"/>
                  <a:gd name="connsiteX2" fmla="*/ 1443790 w 2197769"/>
                  <a:gd name="connsiteY2" fmla="*/ 0 h 625642"/>
                  <a:gd name="connsiteX3" fmla="*/ 1716506 w 2197769"/>
                  <a:gd name="connsiteY3" fmla="*/ 192506 h 625642"/>
                  <a:gd name="connsiteX4" fmla="*/ 2197769 w 2197769"/>
                  <a:gd name="connsiteY4" fmla="*/ 192506 h 625642"/>
                  <a:gd name="connsiteX5" fmla="*/ 2197769 w 2197769"/>
                  <a:gd name="connsiteY5" fmla="*/ 465221 h 625642"/>
                  <a:gd name="connsiteX6" fmla="*/ 1668379 w 2197769"/>
                  <a:gd name="connsiteY6" fmla="*/ 465221 h 625642"/>
                  <a:gd name="connsiteX7" fmla="*/ 1491916 w 2197769"/>
                  <a:gd name="connsiteY7" fmla="*/ 625642 h 625642"/>
                  <a:gd name="connsiteX8" fmla="*/ 288758 w 2197769"/>
                  <a:gd name="connsiteY8" fmla="*/ 625642 h 625642"/>
                  <a:gd name="connsiteX9" fmla="*/ 48127 w 2197769"/>
                  <a:gd name="connsiteY9" fmla="*/ 481264 h 625642"/>
                  <a:gd name="connsiteX10" fmla="*/ 0 w 2197769"/>
                  <a:gd name="connsiteY10" fmla="*/ 192506 h 62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97769" h="625642">
                    <a:moveTo>
                      <a:pt x="0" y="192506"/>
                    </a:moveTo>
                    <a:lnTo>
                      <a:pt x="224590" y="16042"/>
                    </a:lnTo>
                    <a:lnTo>
                      <a:pt x="1443790" y="0"/>
                    </a:lnTo>
                    <a:lnTo>
                      <a:pt x="1716506" y="192506"/>
                    </a:lnTo>
                    <a:lnTo>
                      <a:pt x="2197769" y="192506"/>
                    </a:lnTo>
                    <a:lnTo>
                      <a:pt x="2197769" y="465221"/>
                    </a:lnTo>
                    <a:lnTo>
                      <a:pt x="1668379" y="465221"/>
                    </a:lnTo>
                    <a:lnTo>
                      <a:pt x="1491916" y="625642"/>
                    </a:lnTo>
                    <a:lnTo>
                      <a:pt x="288758" y="625642"/>
                    </a:lnTo>
                    <a:lnTo>
                      <a:pt x="48127" y="481264"/>
                    </a:lnTo>
                    <a:lnTo>
                      <a:pt x="0" y="192506"/>
                    </a:lnTo>
                    <a:close/>
                  </a:path>
                </a:pathLst>
              </a:custGeom>
              <a:solidFill>
                <a:srgbClr val="2ADCF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D133F1E0-9C65-4694-A6B2-B0DFB847E1AE}"/>
                  </a:ext>
                </a:extLst>
              </p:cNvPr>
              <p:cNvSpPr/>
              <p:nvPr/>
            </p:nvSpPr>
            <p:spPr>
              <a:xfrm>
                <a:off x="5101389" y="4652210"/>
                <a:ext cx="510672" cy="237935"/>
              </a:xfrm>
              <a:prstGeom prst="rect">
                <a:avLst/>
              </a:prstGeom>
              <a:solidFill>
                <a:srgbClr val="2ADC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7E0CBC2F-D685-425D-9250-313DB02CD2DB}"/>
                </a:ext>
              </a:extLst>
            </p:cNvPr>
            <p:cNvCxnSpPr>
              <a:cxnSpLocks/>
            </p:cNvCxnSpPr>
            <p:nvPr/>
          </p:nvCxnSpPr>
          <p:spPr>
            <a:xfrm>
              <a:off x="648270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BE5471BD-93B4-4AFF-BC92-98F4871BE73B}"/>
                </a:ext>
              </a:extLst>
            </p:cNvPr>
            <p:cNvCxnSpPr>
              <a:cxnSpLocks/>
            </p:cNvCxnSpPr>
            <p:nvPr/>
          </p:nvCxnSpPr>
          <p:spPr>
            <a:xfrm>
              <a:off x="6602667" y="2879462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3D06F92E-F086-490D-9C71-3CEDAF17EC0E}"/>
                </a:ext>
              </a:extLst>
            </p:cNvPr>
            <p:cNvCxnSpPr>
              <a:cxnSpLocks/>
            </p:cNvCxnSpPr>
            <p:nvPr/>
          </p:nvCxnSpPr>
          <p:spPr>
            <a:xfrm>
              <a:off x="67226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AFEE883D-43A4-4F92-8D5A-29D99D0873A6}"/>
                </a:ext>
              </a:extLst>
            </p:cNvPr>
            <p:cNvCxnSpPr>
              <a:cxnSpLocks/>
            </p:cNvCxnSpPr>
            <p:nvPr/>
          </p:nvCxnSpPr>
          <p:spPr>
            <a:xfrm>
              <a:off x="68425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48FA01D9-D47D-43D3-A77E-8E3B8CE50FB6}"/>
                </a:ext>
              </a:extLst>
            </p:cNvPr>
            <p:cNvCxnSpPr>
              <a:cxnSpLocks/>
            </p:cNvCxnSpPr>
            <p:nvPr/>
          </p:nvCxnSpPr>
          <p:spPr>
            <a:xfrm>
              <a:off x="69625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F2904D50-8017-4C6D-A85B-7C6A1C28BC06}"/>
                </a:ext>
              </a:extLst>
            </p:cNvPr>
            <p:cNvCxnSpPr>
              <a:cxnSpLocks/>
            </p:cNvCxnSpPr>
            <p:nvPr/>
          </p:nvCxnSpPr>
          <p:spPr>
            <a:xfrm>
              <a:off x="708250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D48E5A66-90C7-4566-A7F8-D79B3D4B3225}"/>
                </a:ext>
              </a:extLst>
            </p:cNvPr>
            <p:cNvCxnSpPr>
              <a:cxnSpLocks/>
            </p:cNvCxnSpPr>
            <p:nvPr/>
          </p:nvCxnSpPr>
          <p:spPr>
            <a:xfrm>
              <a:off x="720246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CA957D72-CB21-40A5-9532-C0F774950A0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42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35C000EB-E6DE-4ABB-AA34-50D98BDB633B}"/>
                </a:ext>
              </a:extLst>
            </p:cNvPr>
            <p:cNvCxnSpPr>
              <a:cxnSpLocks/>
            </p:cNvCxnSpPr>
            <p:nvPr/>
          </p:nvCxnSpPr>
          <p:spPr>
            <a:xfrm>
              <a:off x="744238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4C265F7-BF9F-465A-9EA8-315EC632C32B}"/>
                </a:ext>
              </a:extLst>
            </p:cNvPr>
            <p:cNvCxnSpPr>
              <a:cxnSpLocks/>
            </p:cNvCxnSpPr>
            <p:nvPr/>
          </p:nvCxnSpPr>
          <p:spPr>
            <a:xfrm>
              <a:off x="7562347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D7EA7972-2B9E-48A4-B093-1EA0D3AA5D8E}"/>
                </a:ext>
              </a:extLst>
            </p:cNvPr>
            <p:cNvCxnSpPr>
              <a:cxnSpLocks/>
            </p:cNvCxnSpPr>
            <p:nvPr/>
          </p:nvCxnSpPr>
          <p:spPr>
            <a:xfrm>
              <a:off x="7682304" y="2868574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DC365E0A-9D5C-453C-949D-C98CD7D09BF7}"/>
                </a:ext>
              </a:extLst>
            </p:cNvPr>
            <p:cNvCxnSpPr>
              <a:cxnSpLocks/>
            </p:cNvCxnSpPr>
            <p:nvPr/>
          </p:nvCxnSpPr>
          <p:spPr>
            <a:xfrm>
              <a:off x="65153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5CE92056-0C13-4E9F-B64A-A9A2C0B65769}"/>
                </a:ext>
              </a:extLst>
            </p:cNvPr>
            <p:cNvCxnSpPr>
              <a:cxnSpLocks/>
            </p:cNvCxnSpPr>
            <p:nvPr/>
          </p:nvCxnSpPr>
          <p:spPr>
            <a:xfrm>
              <a:off x="66353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0A622C1E-86E1-4ED2-B772-1246B1337D02}"/>
                </a:ext>
              </a:extLst>
            </p:cNvPr>
            <p:cNvCxnSpPr>
              <a:cxnSpLocks/>
            </p:cNvCxnSpPr>
            <p:nvPr/>
          </p:nvCxnSpPr>
          <p:spPr>
            <a:xfrm>
              <a:off x="67552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EAF0A804-495E-43CC-8449-C555AD1D4DFD}"/>
                </a:ext>
              </a:extLst>
            </p:cNvPr>
            <p:cNvCxnSpPr>
              <a:cxnSpLocks/>
            </p:cNvCxnSpPr>
            <p:nvPr/>
          </p:nvCxnSpPr>
          <p:spPr>
            <a:xfrm>
              <a:off x="68752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CBF3D35D-209D-4B98-97F1-35041F62C415}"/>
                </a:ext>
              </a:extLst>
            </p:cNvPr>
            <p:cNvCxnSpPr>
              <a:cxnSpLocks/>
            </p:cNvCxnSpPr>
            <p:nvPr/>
          </p:nvCxnSpPr>
          <p:spPr>
            <a:xfrm>
              <a:off x="69952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1ECB0A5E-C238-4D4E-B340-20227F8EAC01}"/>
                </a:ext>
              </a:extLst>
            </p:cNvPr>
            <p:cNvCxnSpPr>
              <a:cxnSpLocks/>
            </p:cNvCxnSpPr>
            <p:nvPr/>
          </p:nvCxnSpPr>
          <p:spPr>
            <a:xfrm>
              <a:off x="711516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30C58BF0-0C98-4661-AA4B-DAACFE1804E1}"/>
                </a:ext>
              </a:extLst>
            </p:cNvPr>
            <p:cNvCxnSpPr>
              <a:cxnSpLocks/>
            </p:cNvCxnSpPr>
            <p:nvPr/>
          </p:nvCxnSpPr>
          <p:spPr>
            <a:xfrm>
              <a:off x="723512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026AA07D-E722-4133-BDD6-E42F91EE73F1}"/>
                </a:ext>
              </a:extLst>
            </p:cNvPr>
            <p:cNvCxnSpPr>
              <a:cxnSpLocks/>
            </p:cNvCxnSpPr>
            <p:nvPr/>
          </p:nvCxnSpPr>
          <p:spPr>
            <a:xfrm>
              <a:off x="735508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1FABAB61-5077-47D7-AB66-0804536B781E}"/>
                </a:ext>
              </a:extLst>
            </p:cNvPr>
            <p:cNvCxnSpPr>
              <a:cxnSpLocks/>
            </p:cNvCxnSpPr>
            <p:nvPr/>
          </p:nvCxnSpPr>
          <p:spPr>
            <a:xfrm>
              <a:off x="747504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BA553B53-3CED-4A36-A191-6277D4E03B1A}"/>
                </a:ext>
              </a:extLst>
            </p:cNvPr>
            <p:cNvCxnSpPr>
              <a:cxnSpLocks/>
            </p:cNvCxnSpPr>
            <p:nvPr/>
          </p:nvCxnSpPr>
          <p:spPr>
            <a:xfrm>
              <a:off x="7595003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1F7FC797-E2F2-402E-9B59-5AC153D61651}"/>
                </a:ext>
              </a:extLst>
            </p:cNvPr>
            <p:cNvCxnSpPr>
              <a:cxnSpLocks/>
            </p:cNvCxnSpPr>
            <p:nvPr/>
          </p:nvCxnSpPr>
          <p:spPr>
            <a:xfrm>
              <a:off x="7714960" y="3325781"/>
              <a:ext cx="0" cy="164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43BA3B30-64F8-4D7E-9283-4E00B48F1407}"/>
                </a:ext>
              </a:extLst>
            </p:cNvPr>
            <p:cNvCxnSpPr>
              <a:cxnSpLocks/>
            </p:cNvCxnSpPr>
            <p:nvPr/>
          </p:nvCxnSpPr>
          <p:spPr>
            <a:xfrm>
              <a:off x="4833861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CF218B7A-5F30-4B6B-94C0-9836FDD30994}"/>
                </a:ext>
              </a:extLst>
            </p:cNvPr>
            <p:cNvCxnSpPr>
              <a:cxnSpLocks/>
            </p:cNvCxnSpPr>
            <p:nvPr/>
          </p:nvCxnSpPr>
          <p:spPr>
            <a:xfrm>
              <a:off x="4989304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7DDA9B06-44E1-48D6-B1C9-E58AE2F4E4D1}"/>
                </a:ext>
              </a:extLst>
            </p:cNvPr>
            <p:cNvCxnSpPr>
              <a:cxnSpLocks/>
            </p:cNvCxnSpPr>
            <p:nvPr/>
          </p:nvCxnSpPr>
          <p:spPr>
            <a:xfrm>
              <a:off x="5144747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B3DC2FCD-7E8F-426E-85A4-5B1299291303}"/>
                </a:ext>
              </a:extLst>
            </p:cNvPr>
            <p:cNvCxnSpPr>
              <a:cxnSpLocks/>
            </p:cNvCxnSpPr>
            <p:nvPr/>
          </p:nvCxnSpPr>
          <p:spPr>
            <a:xfrm>
              <a:off x="5300190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2C7E1367-6840-4440-89B0-CEA412F4FDC6}"/>
                </a:ext>
              </a:extLst>
            </p:cNvPr>
            <p:cNvCxnSpPr>
              <a:cxnSpLocks/>
            </p:cNvCxnSpPr>
            <p:nvPr/>
          </p:nvCxnSpPr>
          <p:spPr>
            <a:xfrm>
              <a:off x="5455633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BA096913-2D52-4E85-8B25-710C77A01BA9}"/>
                </a:ext>
              </a:extLst>
            </p:cNvPr>
            <p:cNvCxnSpPr>
              <a:cxnSpLocks/>
            </p:cNvCxnSpPr>
            <p:nvPr/>
          </p:nvCxnSpPr>
          <p:spPr>
            <a:xfrm>
              <a:off x="5611076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7A03CE4E-DD63-49E8-A1A2-236DDDCD0EA4}"/>
                </a:ext>
              </a:extLst>
            </p:cNvPr>
            <p:cNvCxnSpPr>
              <a:cxnSpLocks/>
            </p:cNvCxnSpPr>
            <p:nvPr/>
          </p:nvCxnSpPr>
          <p:spPr>
            <a:xfrm>
              <a:off x="5766519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D2995256-1620-41FB-B1A6-1FEF8FB991F0}"/>
                </a:ext>
              </a:extLst>
            </p:cNvPr>
            <p:cNvCxnSpPr>
              <a:cxnSpLocks/>
            </p:cNvCxnSpPr>
            <p:nvPr/>
          </p:nvCxnSpPr>
          <p:spPr>
            <a:xfrm>
              <a:off x="592196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5B7F807A-357D-4047-8517-61EE5CE2E547}"/>
                </a:ext>
              </a:extLst>
            </p:cNvPr>
            <p:cNvCxnSpPr>
              <a:cxnSpLocks/>
            </p:cNvCxnSpPr>
            <p:nvPr/>
          </p:nvCxnSpPr>
          <p:spPr>
            <a:xfrm>
              <a:off x="6077405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7F89DF7B-A3B4-459F-B9BC-C09543C960B1}"/>
                </a:ext>
              </a:extLst>
            </p:cNvPr>
            <p:cNvCxnSpPr>
              <a:cxnSpLocks/>
            </p:cNvCxnSpPr>
            <p:nvPr/>
          </p:nvCxnSpPr>
          <p:spPr>
            <a:xfrm>
              <a:off x="6232852" y="3059714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6A1294FE-C816-4784-8F75-EFE724F52745}"/>
                </a:ext>
              </a:extLst>
            </p:cNvPr>
            <p:cNvCxnSpPr>
              <a:cxnSpLocks/>
            </p:cNvCxnSpPr>
            <p:nvPr/>
          </p:nvCxnSpPr>
          <p:spPr>
            <a:xfrm>
              <a:off x="7962615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4E05E708-DA5B-4CA2-AE49-E3C6267F12FB}"/>
                </a:ext>
              </a:extLst>
            </p:cNvPr>
            <p:cNvCxnSpPr>
              <a:cxnSpLocks/>
            </p:cNvCxnSpPr>
            <p:nvPr/>
          </p:nvCxnSpPr>
          <p:spPr>
            <a:xfrm>
              <a:off x="8118058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707D61F-31D0-4753-9A93-4CFA71267111}"/>
                </a:ext>
              </a:extLst>
            </p:cNvPr>
            <p:cNvCxnSpPr>
              <a:cxnSpLocks/>
            </p:cNvCxnSpPr>
            <p:nvPr/>
          </p:nvCxnSpPr>
          <p:spPr>
            <a:xfrm>
              <a:off x="8273501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4F64190F-67E3-4763-A762-6E7B7CDB9C7C}"/>
                </a:ext>
              </a:extLst>
            </p:cNvPr>
            <p:cNvCxnSpPr>
              <a:cxnSpLocks/>
            </p:cNvCxnSpPr>
            <p:nvPr/>
          </p:nvCxnSpPr>
          <p:spPr>
            <a:xfrm>
              <a:off x="8439834" y="3083995"/>
              <a:ext cx="0" cy="255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06DBEB98-C8EA-42DB-82B0-B64B67CCD170}"/>
                </a:ext>
              </a:extLst>
            </p:cNvPr>
            <p:cNvSpPr/>
            <p:nvPr/>
          </p:nvSpPr>
          <p:spPr>
            <a:xfrm>
              <a:off x="6791192" y="2584696"/>
              <a:ext cx="561474" cy="1042737"/>
            </a:xfrm>
            <a:custGeom>
              <a:avLst/>
              <a:gdLst>
                <a:gd name="connsiteX0" fmla="*/ 417095 w 561474"/>
                <a:gd name="connsiteY0" fmla="*/ 176463 h 1042737"/>
                <a:gd name="connsiteX1" fmla="*/ 320842 w 561474"/>
                <a:gd name="connsiteY1" fmla="*/ 64168 h 1042737"/>
                <a:gd name="connsiteX2" fmla="*/ 272716 w 561474"/>
                <a:gd name="connsiteY2" fmla="*/ 32084 h 1042737"/>
                <a:gd name="connsiteX3" fmla="*/ 176463 w 561474"/>
                <a:gd name="connsiteY3" fmla="*/ 0 h 1042737"/>
                <a:gd name="connsiteX4" fmla="*/ 80211 w 561474"/>
                <a:gd name="connsiteY4" fmla="*/ 16042 h 1042737"/>
                <a:gd name="connsiteX5" fmla="*/ 64169 w 561474"/>
                <a:gd name="connsiteY5" fmla="*/ 240632 h 1042737"/>
                <a:gd name="connsiteX6" fmla="*/ 128337 w 561474"/>
                <a:gd name="connsiteY6" fmla="*/ 385011 h 1042737"/>
                <a:gd name="connsiteX7" fmla="*/ 144379 w 561474"/>
                <a:gd name="connsiteY7" fmla="*/ 433137 h 1042737"/>
                <a:gd name="connsiteX8" fmla="*/ 96253 w 561474"/>
                <a:gd name="connsiteY8" fmla="*/ 577516 h 1042737"/>
                <a:gd name="connsiteX9" fmla="*/ 48127 w 561474"/>
                <a:gd name="connsiteY9" fmla="*/ 609600 h 1042737"/>
                <a:gd name="connsiteX10" fmla="*/ 0 w 561474"/>
                <a:gd name="connsiteY10" fmla="*/ 770021 h 1042737"/>
                <a:gd name="connsiteX11" fmla="*/ 16042 w 561474"/>
                <a:gd name="connsiteY11" fmla="*/ 962526 h 1042737"/>
                <a:gd name="connsiteX12" fmla="*/ 32084 w 561474"/>
                <a:gd name="connsiteY12" fmla="*/ 1010653 h 1042737"/>
                <a:gd name="connsiteX13" fmla="*/ 128337 w 561474"/>
                <a:gd name="connsiteY13" fmla="*/ 1042737 h 1042737"/>
                <a:gd name="connsiteX14" fmla="*/ 304800 w 561474"/>
                <a:gd name="connsiteY14" fmla="*/ 1026695 h 1042737"/>
                <a:gd name="connsiteX15" fmla="*/ 385011 w 561474"/>
                <a:gd name="connsiteY15" fmla="*/ 978568 h 1042737"/>
                <a:gd name="connsiteX16" fmla="*/ 433137 w 561474"/>
                <a:gd name="connsiteY16" fmla="*/ 946484 h 1042737"/>
                <a:gd name="connsiteX17" fmla="*/ 513348 w 561474"/>
                <a:gd name="connsiteY17" fmla="*/ 850232 h 1042737"/>
                <a:gd name="connsiteX18" fmla="*/ 561474 w 561474"/>
                <a:gd name="connsiteY18" fmla="*/ 689811 h 1042737"/>
                <a:gd name="connsiteX19" fmla="*/ 545432 w 561474"/>
                <a:gd name="connsiteY19" fmla="*/ 385011 h 1042737"/>
                <a:gd name="connsiteX20" fmla="*/ 513348 w 561474"/>
                <a:gd name="connsiteY20" fmla="*/ 288758 h 1042737"/>
                <a:gd name="connsiteX21" fmla="*/ 481263 w 561474"/>
                <a:gd name="connsiteY21" fmla="*/ 256674 h 1042737"/>
                <a:gd name="connsiteX22" fmla="*/ 417095 w 561474"/>
                <a:gd name="connsiteY22" fmla="*/ 176463 h 10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1474" h="1042737">
                  <a:moveTo>
                    <a:pt x="417095" y="176463"/>
                  </a:moveTo>
                  <a:cubicBezTo>
                    <a:pt x="390358" y="144379"/>
                    <a:pt x="352118" y="89189"/>
                    <a:pt x="320842" y="64168"/>
                  </a:cubicBezTo>
                  <a:cubicBezTo>
                    <a:pt x="305787" y="52124"/>
                    <a:pt x="290334" y="39914"/>
                    <a:pt x="272716" y="32084"/>
                  </a:cubicBezTo>
                  <a:cubicBezTo>
                    <a:pt x="241811" y="18349"/>
                    <a:pt x="176463" y="0"/>
                    <a:pt x="176463" y="0"/>
                  </a:cubicBezTo>
                  <a:cubicBezTo>
                    <a:pt x="144379" y="5347"/>
                    <a:pt x="109304" y="1496"/>
                    <a:pt x="80211" y="16042"/>
                  </a:cubicBezTo>
                  <a:cubicBezTo>
                    <a:pt x="9870" y="51212"/>
                    <a:pt x="63212" y="235208"/>
                    <a:pt x="64169" y="240632"/>
                  </a:cubicBezTo>
                  <a:cubicBezTo>
                    <a:pt x="86743" y="368551"/>
                    <a:pt x="86391" y="301118"/>
                    <a:pt x="128337" y="385011"/>
                  </a:cubicBezTo>
                  <a:cubicBezTo>
                    <a:pt x="135899" y="400136"/>
                    <a:pt x="139032" y="417095"/>
                    <a:pt x="144379" y="433137"/>
                  </a:cubicBezTo>
                  <a:cubicBezTo>
                    <a:pt x="133624" y="497667"/>
                    <a:pt x="141367" y="532402"/>
                    <a:pt x="96253" y="577516"/>
                  </a:cubicBezTo>
                  <a:cubicBezTo>
                    <a:pt x="82620" y="591149"/>
                    <a:pt x="64169" y="598905"/>
                    <a:pt x="48127" y="609600"/>
                  </a:cubicBezTo>
                  <a:cubicBezTo>
                    <a:pt x="9070" y="726769"/>
                    <a:pt x="24245" y="673043"/>
                    <a:pt x="0" y="770021"/>
                  </a:cubicBezTo>
                  <a:cubicBezTo>
                    <a:pt x="5347" y="834189"/>
                    <a:pt x="7532" y="898700"/>
                    <a:pt x="16042" y="962526"/>
                  </a:cubicBezTo>
                  <a:cubicBezTo>
                    <a:pt x="18277" y="979288"/>
                    <a:pt x="18324" y="1000824"/>
                    <a:pt x="32084" y="1010653"/>
                  </a:cubicBezTo>
                  <a:cubicBezTo>
                    <a:pt x="59604" y="1030310"/>
                    <a:pt x="128337" y="1042737"/>
                    <a:pt x="128337" y="1042737"/>
                  </a:cubicBezTo>
                  <a:cubicBezTo>
                    <a:pt x="187158" y="1037390"/>
                    <a:pt x="246330" y="1035048"/>
                    <a:pt x="304800" y="1026695"/>
                  </a:cubicBezTo>
                  <a:cubicBezTo>
                    <a:pt x="364155" y="1018216"/>
                    <a:pt x="343761" y="1011568"/>
                    <a:pt x="385011" y="978568"/>
                  </a:cubicBezTo>
                  <a:cubicBezTo>
                    <a:pt x="400066" y="966524"/>
                    <a:pt x="418326" y="958827"/>
                    <a:pt x="433137" y="946484"/>
                  </a:cubicBezTo>
                  <a:cubicBezTo>
                    <a:pt x="479455" y="907885"/>
                    <a:pt x="481801" y="897551"/>
                    <a:pt x="513348" y="850232"/>
                  </a:cubicBezTo>
                  <a:cubicBezTo>
                    <a:pt x="552404" y="733063"/>
                    <a:pt x="537229" y="786789"/>
                    <a:pt x="561474" y="689811"/>
                  </a:cubicBezTo>
                  <a:cubicBezTo>
                    <a:pt x="556127" y="588211"/>
                    <a:pt x="557554" y="486027"/>
                    <a:pt x="545432" y="385011"/>
                  </a:cubicBezTo>
                  <a:cubicBezTo>
                    <a:pt x="541403" y="351432"/>
                    <a:pt x="537263" y="312672"/>
                    <a:pt x="513348" y="288758"/>
                  </a:cubicBezTo>
                  <a:cubicBezTo>
                    <a:pt x="502653" y="278063"/>
                    <a:pt x="490711" y="268484"/>
                    <a:pt x="481263" y="256674"/>
                  </a:cubicBezTo>
                  <a:cubicBezTo>
                    <a:pt x="408700" y="165970"/>
                    <a:pt x="443832" y="208547"/>
                    <a:pt x="417095" y="176463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6" name="Rectangle: Rounded Corners 295">
            <a:extLst>
              <a:ext uri="{FF2B5EF4-FFF2-40B4-BE49-F238E27FC236}">
                <a16:creationId xmlns:a16="http://schemas.microsoft.com/office/drawing/2014/main" id="{0C802820-4609-4C69-AB90-BB7FFD2C9F2B}"/>
              </a:ext>
            </a:extLst>
          </p:cNvPr>
          <p:cNvSpPr/>
          <p:nvPr/>
        </p:nvSpPr>
        <p:spPr>
          <a:xfrm>
            <a:off x="8711263" y="4991533"/>
            <a:ext cx="896128" cy="476633"/>
          </a:xfrm>
          <a:prstGeom prst="roundRect">
            <a:avLst/>
          </a:prstGeom>
          <a:solidFill>
            <a:srgbClr val="E877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RNAP</a:t>
            </a:r>
          </a:p>
        </p:txBody>
      </p:sp>
      <p:cxnSp>
        <p:nvCxnSpPr>
          <p:cNvPr id="298" name="Connector: Curved 297">
            <a:extLst>
              <a:ext uri="{FF2B5EF4-FFF2-40B4-BE49-F238E27FC236}">
                <a16:creationId xmlns:a16="http://schemas.microsoft.com/office/drawing/2014/main" id="{1772FF77-E63C-4AA0-AED6-03C39882F40F}"/>
              </a:ext>
            </a:extLst>
          </p:cNvPr>
          <p:cNvCxnSpPr>
            <a:cxnSpLocks/>
            <a:stCxn id="296" idx="2"/>
          </p:cNvCxnSpPr>
          <p:nvPr/>
        </p:nvCxnSpPr>
        <p:spPr>
          <a:xfrm rot="16200000" flipH="1">
            <a:off x="9192676" y="5434817"/>
            <a:ext cx="633952" cy="700650"/>
          </a:xfrm>
          <a:prstGeom prst="curvedConnector2">
            <a:avLst/>
          </a:prstGeom>
          <a:ln w="762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Rectangle: Rounded Corners 422">
            <a:extLst>
              <a:ext uri="{FF2B5EF4-FFF2-40B4-BE49-F238E27FC236}">
                <a16:creationId xmlns:a16="http://schemas.microsoft.com/office/drawing/2014/main" id="{05F007F0-1A71-4681-BBD3-ACDAF15C65A8}"/>
              </a:ext>
            </a:extLst>
          </p:cNvPr>
          <p:cNvSpPr/>
          <p:nvPr/>
        </p:nvSpPr>
        <p:spPr>
          <a:xfrm>
            <a:off x="9915477" y="5850191"/>
            <a:ext cx="896128" cy="476633"/>
          </a:xfrm>
          <a:prstGeom prst="roundRect">
            <a:avLst/>
          </a:prstGeom>
          <a:solidFill>
            <a:srgbClr val="E877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RNAP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58BECA42-F1C2-410A-86E0-36ABD88D84A2}"/>
              </a:ext>
            </a:extLst>
          </p:cNvPr>
          <p:cNvSpPr txBox="1"/>
          <p:nvPr/>
        </p:nvSpPr>
        <p:spPr>
          <a:xfrm>
            <a:off x="6908029" y="5821316"/>
            <a:ext cx="263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Transcription block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Reversible alterations</a:t>
            </a:r>
          </a:p>
        </p:txBody>
      </p:sp>
      <p:cxnSp>
        <p:nvCxnSpPr>
          <p:cNvPr id="428" name="Straight Arrow Connector 427">
            <a:extLst>
              <a:ext uri="{FF2B5EF4-FFF2-40B4-BE49-F238E27FC236}">
                <a16:creationId xmlns:a16="http://schemas.microsoft.com/office/drawing/2014/main" id="{9E1A295D-B1FF-478A-8C6B-91307D4B0945}"/>
              </a:ext>
            </a:extLst>
          </p:cNvPr>
          <p:cNvCxnSpPr/>
          <p:nvPr/>
        </p:nvCxnSpPr>
        <p:spPr>
          <a:xfrm>
            <a:off x="9159327" y="1562922"/>
            <a:ext cx="748547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Freeform: Shape 428">
            <a:extLst>
              <a:ext uri="{FF2B5EF4-FFF2-40B4-BE49-F238E27FC236}">
                <a16:creationId xmlns:a16="http://schemas.microsoft.com/office/drawing/2014/main" id="{C90F99DB-BC66-4591-8209-BA963618AC6E}"/>
              </a:ext>
            </a:extLst>
          </p:cNvPr>
          <p:cNvSpPr/>
          <p:nvPr/>
        </p:nvSpPr>
        <p:spPr>
          <a:xfrm>
            <a:off x="10130022" y="1143348"/>
            <a:ext cx="477674" cy="833736"/>
          </a:xfrm>
          <a:custGeom>
            <a:avLst/>
            <a:gdLst>
              <a:gd name="connsiteX0" fmla="*/ 417095 w 561474"/>
              <a:gd name="connsiteY0" fmla="*/ 176463 h 1042737"/>
              <a:gd name="connsiteX1" fmla="*/ 320842 w 561474"/>
              <a:gd name="connsiteY1" fmla="*/ 64168 h 1042737"/>
              <a:gd name="connsiteX2" fmla="*/ 272716 w 561474"/>
              <a:gd name="connsiteY2" fmla="*/ 32084 h 1042737"/>
              <a:gd name="connsiteX3" fmla="*/ 176463 w 561474"/>
              <a:gd name="connsiteY3" fmla="*/ 0 h 1042737"/>
              <a:gd name="connsiteX4" fmla="*/ 80211 w 561474"/>
              <a:gd name="connsiteY4" fmla="*/ 16042 h 1042737"/>
              <a:gd name="connsiteX5" fmla="*/ 64169 w 561474"/>
              <a:gd name="connsiteY5" fmla="*/ 240632 h 1042737"/>
              <a:gd name="connsiteX6" fmla="*/ 128337 w 561474"/>
              <a:gd name="connsiteY6" fmla="*/ 385011 h 1042737"/>
              <a:gd name="connsiteX7" fmla="*/ 144379 w 561474"/>
              <a:gd name="connsiteY7" fmla="*/ 433137 h 1042737"/>
              <a:gd name="connsiteX8" fmla="*/ 96253 w 561474"/>
              <a:gd name="connsiteY8" fmla="*/ 577516 h 1042737"/>
              <a:gd name="connsiteX9" fmla="*/ 48127 w 561474"/>
              <a:gd name="connsiteY9" fmla="*/ 609600 h 1042737"/>
              <a:gd name="connsiteX10" fmla="*/ 0 w 561474"/>
              <a:gd name="connsiteY10" fmla="*/ 770021 h 1042737"/>
              <a:gd name="connsiteX11" fmla="*/ 16042 w 561474"/>
              <a:gd name="connsiteY11" fmla="*/ 962526 h 1042737"/>
              <a:gd name="connsiteX12" fmla="*/ 32084 w 561474"/>
              <a:gd name="connsiteY12" fmla="*/ 1010653 h 1042737"/>
              <a:gd name="connsiteX13" fmla="*/ 128337 w 561474"/>
              <a:gd name="connsiteY13" fmla="*/ 1042737 h 1042737"/>
              <a:gd name="connsiteX14" fmla="*/ 304800 w 561474"/>
              <a:gd name="connsiteY14" fmla="*/ 1026695 h 1042737"/>
              <a:gd name="connsiteX15" fmla="*/ 385011 w 561474"/>
              <a:gd name="connsiteY15" fmla="*/ 978568 h 1042737"/>
              <a:gd name="connsiteX16" fmla="*/ 433137 w 561474"/>
              <a:gd name="connsiteY16" fmla="*/ 946484 h 1042737"/>
              <a:gd name="connsiteX17" fmla="*/ 513348 w 561474"/>
              <a:gd name="connsiteY17" fmla="*/ 850232 h 1042737"/>
              <a:gd name="connsiteX18" fmla="*/ 561474 w 561474"/>
              <a:gd name="connsiteY18" fmla="*/ 689811 h 1042737"/>
              <a:gd name="connsiteX19" fmla="*/ 545432 w 561474"/>
              <a:gd name="connsiteY19" fmla="*/ 385011 h 1042737"/>
              <a:gd name="connsiteX20" fmla="*/ 513348 w 561474"/>
              <a:gd name="connsiteY20" fmla="*/ 288758 h 1042737"/>
              <a:gd name="connsiteX21" fmla="*/ 481263 w 561474"/>
              <a:gd name="connsiteY21" fmla="*/ 256674 h 1042737"/>
              <a:gd name="connsiteX22" fmla="*/ 417095 w 561474"/>
              <a:gd name="connsiteY22" fmla="*/ 176463 h 104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1474" h="1042737">
                <a:moveTo>
                  <a:pt x="417095" y="176463"/>
                </a:moveTo>
                <a:cubicBezTo>
                  <a:pt x="390358" y="144379"/>
                  <a:pt x="352118" y="89189"/>
                  <a:pt x="320842" y="64168"/>
                </a:cubicBezTo>
                <a:cubicBezTo>
                  <a:pt x="305787" y="52124"/>
                  <a:pt x="290334" y="39914"/>
                  <a:pt x="272716" y="32084"/>
                </a:cubicBezTo>
                <a:cubicBezTo>
                  <a:pt x="241811" y="18349"/>
                  <a:pt x="176463" y="0"/>
                  <a:pt x="176463" y="0"/>
                </a:cubicBezTo>
                <a:cubicBezTo>
                  <a:pt x="144379" y="5347"/>
                  <a:pt x="109304" y="1496"/>
                  <a:pt x="80211" y="16042"/>
                </a:cubicBezTo>
                <a:cubicBezTo>
                  <a:pt x="9870" y="51212"/>
                  <a:pt x="63212" y="235208"/>
                  <a:pt x="64169" y="240632"/>
                </a:cubicBezTo>
                <a:cubicBezTo>
                  <a:pt x="86743" y="368551"/>
                  <a:pt x="86391" y="301118"/>
                  <a:pt x="128337" y="385011"/>
                </a:cubicBezTo>
                <a:cubicBezTo>
                  <a:pt x="135899" y="400136"/>
                  <a:pt x="139032" y="417095"/>
                  <a:pt x="144379" y="433137"/>
                </a:cubicBezTo>
                <a:cubicBezTo>
                  <a:pt x="133624" y="497667"/>
                  <a:pt x="141367" y="532402"/>
                  <a:pt x="96253" y="577516"/>
                </a:cubicBezTo>
                <a:cubicBezTo>
                  <a:pt x="82620" y="591149"/>
                  <a:pt x="64169" y="598905"/>
                  <a:pt x="48127" y="609600"/>
                </a:cubicBezTo>
                <a:cubicBezTo>
                  <a:pt x="9070" y="726769"/>
                  <a:pt x="24245" y="673043"/>
                  <a:pt x="0" y="770021"/>
                </a:cubicBezTo>
                <a:cubicBezTo>
                  <a:pt x="5347" y="834189"/>
                  <a:pt x="7532" y="898700"/>
                  <a:pt x="16042" y="962526"/>
                </a:cubicBezTo>
                <a:cubicBezTo>
                  <a:pt x="18277" y="979288"/>
                  <a:pt x="18324" y="1000824"/>
                  <a:pt x="32084" y="1010653"/>
                </a:cubicBezTo>
                <a:cubicBezTo>
                  <a:pt x="59604" y="1030310"/>
                  <a:pt x="128337" y="1042737"/>
                  <a:pt x="128337" y="1042737"/>
                </a:cubicBezTo>
                <a:cubicBezTo>
                  <a:pt x="187158" y="1037390"/>
                  <a:pt x="246330" y="1035048"/>
                  <a:pt x="304800" y="1026695"/>
                </a:cubicBezTo>
                <a:cubicBezTo>
                  <a:pt x="364155" y="1018216"/>
                  <a:pt x="343761" y="1011568"/>
                  <a:pt x="385011" y="978568"/>
                </a:cubicBezTo>
                <a:cubicBezTo>
                  <a:pt x="400066" y="966524"/>
                  <a:pt x="418326" y="958827"/>
                  <a:pt x="433137" y="946484"/>
                </a:cubicBezTo>
                <a:cubicBezTo>
                  <a:pt x="479455" y="907885"/>
                  <a:pt x="481801" y="897551"/>
                  <a:pt x="513348" y="850232"/>
                </a:cubicBezTo>
                <a:cubicBezTo>
                  <a:pt x="552404" y="733063"/>
                  <a:pt x="537229" y="786789"/>
                  <a:pt x="561474" y="689811"/>
                </a:cubicBezTo>
                <a:cubicBezTo>
                  <a:pt x="556127" y="588211"/>
                  <a:pt x="557554" y="486027"/>
                  <a:pt x="545432" y="385011"/>
                </a:cubicBezTo>
                <a:cubicBezTo>
                  <a:pt x="541403" y="351432"/>
                  <a:pt x="537263" y="312672"/>
                  <a:pt x="513348" y="288758"/>
                </a:cubicBezTo>
                <a:cubicBezTo>
                  <a:pt x="502653" y="278063"/>
                  <a:pt x="490711" y="268484"/>
                  <a:pt x="481263" y="256674"/>
                </a:cubicBezTo>
                <a:cubicBezTo>
                  <a:pt x="408700" y="165970"/>
                  <a:pt x="443832" y="208547"/>
                  <a:pt x="417095" y="1764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FAD69ECF-7752-4116-80D8-34CDB6F397BD}"/>
              </a:ext>
            </a:extLst>
          </p:cNvPr>
          <p:cNvSpPr txBox="1"/>
          <p:nvPr/>
        </p:nvSpPr>
        <p:spPr>
          <a:xfrm>
            <a:off x="9925628" y="1934060"/>
            <a:ext cx="101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dCas9</a:t>
            </a:r>
          </a:p>
        </p:txBody>
      </p:sp>
      <p:sp>
        <p:nvSpPr>
          <p:cNvPr id="431" name="Arrow: Down 430">
            <a:extLst>
              <a:ext uri="{FF2B5EF4-FFF2-40B4-BE49-F238E27FC236}">
                <a16:creationId xmlns:a16="http://schemas.microsoft.com/office/drawing/2014/main" id="{AEA9ACFF-7523-4066-BDC5-A63E1B4B4F9A}"/>
              </a:ext>
            </a:extLst>
          </p:cNvPr>
          <p:cNvSpPr/>
          <p:nvPr/>
        </p:nvSpPr>
        <p:spPr>
          <a:xfrm>
            <a:off x="3098079" y="3827288"/>
            <a:ext cx="289844" cy="89130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Arrow: Down 431">
            <a:extLst>
              <a:ext uri="{FF2B5EF4-FFF2-40B4-BE49-F238E27FC236}">
                <a16:creationId xmlns:a16="http://schemas.microsoft.com/office/drawing/2014/main" id="{FA16CDBA-26ED-46E3-AD5C-55DFC7DA2305}"/>
              </a:ext>
            </a:extLst>
          </p:cNvPr>
          <p:cNvSpPr/>
          <p:nvPr/>
        </p:nvSpPr>
        <p:spPr>
          <a:xfrm>
            <a:off x="9538985" y="3827287"/>
            <a:ext cx="289844" cy="89130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C12354C-63C3-4D8E-AE8B-D7434839572A}"/>
              </a:ext>
            </a:extLst>
          </p:cNvPr>
          <p:cNvGrpSpPr/>
          <p:nvPr/>
        </p:nvGrpSpPr>
        <p:grpSpPr>
          <a:xfrm rot="19734941">
            <a:off x="10229874" y="4422589"/>
            <a:ext cx="859656" cy="501049"/>
            <a:chOff x="11239410" y="3936380"/>
            <a:chExt cx="859656" cy="501049"/>
          </a:xfrm>
        </p:grpSpPr>
        <p:sp>
          <p:nvSpPr>
            <p:cNvPr id="61" name="Flowchart: Display 60">
              <a:extLst>
                <a:ext uri="{FF2B5EF4-FFF2-40B4-BE49-F238E27FC236}">
                  <a16:creationId xmlns:a16="http://schemas.microsoft.com/office/drawing/2014/main" id="{D7755A41-0B63-49C0-8B6C-F2E96944311F}"/>
                </a:ext>
              </a:extLst>
            </p:cNvPr>
            <p:cNvSpPr/>
            <p:nvPr/>
          </p:nvSpPr>
          <p:spPr>
            <a:xfrm>
              <a:off x="11239410" y="3936380"/>
              <a:ext cx="859656" cy="501049"/>
            </a:xfrm>
            <a:prstGeom prst="flowChartDisplay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E54DCEB-17AF-4293-8CFA-602864115051}"/>
                </a:ext>
              </a:extLst>
            </p:cNvPr>
            <p:cNvSpPr txBox="1"/>
            <p:nvPr/>
          </p:nvSpPr>
          <p:spPr>
            <a:xfrm>
              <a:off x="11306572" y="4039724"/>
              <a:ext cx="7745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KRAB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6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  <p:bldP spid="232" grpId="0"/>
      <p:bldP spid="233" grpId="0" animBg="1"/>
      <p:bldP spid="296" grpId="0" animBg="1"/>
      <p:bldP spid="423" grpId="0" animBg="1"/>
      <p:bldP spid="426" grpId="0"/>
      <p:bldP spid="429" grpId="0" animBg="1"/>
      <p:bldP spid="430" grpId="0"/>
      <p:bldP spid="431" grpId="0" animBg="1"/>
      <p:bldP spid="4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A45DAA-939D-42A9-891E-309430369C0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309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Selection and Expansion of phAGE TRE dCas9-KRAB HUES9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864535-3217-4382-85F4-EBFB86065B1F}"/>
              </a:ext>
            </a:extLst>
          </p:cNvPr>
          <p:cNvSpPr/>
          <p:nvPr/>
        </p:nvSpPr>
        <p:spPr>
          <a:xfrm>
            <a:off x="0" y="-1703283"/>
            <a:ext cx="1520550" cy="843239"/>
          </a:xfrm>
          <a:custGeom>
            <a:avLst/>
            <a:gdLst>
              <a:gd name="connsiteX0" fmla="*/ 0 w 1614195"/>
              <a:gd name="connsiteY0" fmla="*/ 96852 h 968517"/>
              <a:gd name="connsiteX1" fmla="*/ 96852 w 1614195"/>
              <a:gd name="connsiteY1" fmla="*/ 0 h 968517"/>
              <a:gd name="connsiteX2" fmla="*/ 1517343 w 1614195"/>
              <a:gd name="connsiteY2" fmla="*/ 0 h 968517"/>
              <a:gd name="connsiteX3" fmla="*/ 1614195 w 1614195"/>
              <a:gd name="connsiteY3" fmla="*/ 96852 h 968517"/>
              <a:gd name="connsiteX4" fmla="*/ 1614195 w 1614195"/>
              <a:gd name="connsiteY4" fmla="*/ 871665 h 968517"/>
              <a:gd name="connsiteX5" fmla="*/ 1517343 w 1614195"/>
              <a:gd name="connsiteY5" fmla="*/ 968517 h 968517"/>
              <a:gd name="connsiteX6" fmla="*/ 96852 w 1614195"/>
              <a:gd name="connsiteY6" fmla="*/ 968517 h 968517"/>
              <a:gd name="connsiteX7" fmla="*/ 0 w 1614195"/>
              <a:gd name="connsiteY7" fmla="*/ 871665 h 968517"/>
              <a:gd name="connsiteX8" fmla="*/ 0 w 1614195"/>
              <a:gd name="connsiteY8" fmla="*/ 96852 h 9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195" h="968517">
                <a:moveTo>
                  <a:pt x="0" y="96852"/>
                </a:moveTo>
                <a:cubicBezTo>
                  <a:pt x="0" y="43362"/>
                  <a:pt x="43362" y="0"/>
                  <a:pt x="96852" y="0"/>
                </a:cubicBezTo>
                <a:lnTo>
                  <a:pt x="1517343" y="0"/>
                </a:lnTo>
                <a:cubicBezTo>
                  <a:pt x="1570833" y="0"/>
                  <a:pt x="1614195" y="43362"/>
                  <a:pt x="1614195" y="96852"/>
                </a:cubicBezTo>
                <a:lnTo>
                  <a:pt x="1614195" y="871665"/>
                </a:lnTo>
                <a:cubicBezTo>
                  <a:pt x="1614195" y="925155"/>
                  <a:pt x="1570833" y="968517"/>
                  <a:pt x="1517343" y="968517"/>
                </a:cubicBezTo>
                <a:lnTo>
                  <a:pt x="96852" y="968517"/>
                </a:lnTo>
                <a:cubicBezTo>
                  <a:pt x="43362" y="968517"/>
                  <a:pt x="0" y="925155"/>
                  <a:pt x="0" y="871665"/>
                </a:cubicBezTo>
                <a:lnTo>
                  <a:pt x="0" y="968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947" tIns="96947" rIns="96947" bIns="9694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 G418 kill curve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21A6F0E-F0EE-4940-9211-69B6A7D1AE82}"/>
              </a:ext>
            </a:extLst>
          </p:cNvPr>
          <p:cNvSpPr/>
          <p:nvPr/>
        </p:nvSpPr>
        <p:spPr>
          <a:xfrm>
            <a:off x="1626755" y="-1389562"/>
            <a:ext cx="322356" cy="293339"/>
          </a:xfrm>
          <a:custGeom>
            <a:avLst/>
            <a:gdLst>
              <a:gd name="connsiteX0" fmla="*/ 0 w 342209"/>
              <a:gd name="connsiteY0" fmla="*/ 80064 h 400320"/>
              <a:gd name="connsiteX1" fmla="*/ 171105 w 342209"/>
              <a:gd name="connsiteY1" fmla="*/ 80064 h 400320"/>
              <a:gd name="connsiteX2" fmla="*/ 171105 w 342209"/>
              <a:gd name="connsiteY2" fmla="*/ 0 h 400320"/>
              <a:gd name="connsiteX3" fmla="*/ 342209 w 342209"/>
              <a:gd name="connsiteY3" fmla="*/ 200160 h 400320"/>
              <a:gd name="connsiteX4" fmla="*/ 171105 w 342209"/>
              <a:gd name="connsiteY4" fmla="*/ 400320 h 400320"/>
              <a:gd name="connsiteX5" fmla="*/ 171105 w 342209"/>
              <a:gd name="connsiteY5" fmla="*/ 320256 h 400320"/>
              <a:gd name="connsiteX6" fmla="*/ 0 w 342209"/>
              <a:gd name="connsiteY6" fmla="*/ 320256 h 400320"/>
              <a:gd name="connsiteX7" fmla="*/ 0 w 342209"/>
              <a:gd name="connsiteY7" fmla="*/ 80064 h 4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209" h="400320">
                <a:moveTo>
                  <a:pt x="0" y="80064"/>
                </a:moveTo>
                <a:lnTo>
                  <a:pt x="171105" y="80064"/>
                </a:lnTo>
                <a:lnTo>
                  <a:pt x="171105" y="0"/>
                </a:lnTo>
                <a:lnTo>
                  <a:pt x="342209" y="200160"/>
                </a:lnTo>
                <a:lnTo>
                  <a:pt x="171105" y="400320"/>
                </a:lnTo>
                <a:lnTo>
                  <a:pt x="171105" y="320256"/>
                </a:lnTo>
                <a:lnTo>
                  <a:pt x="0" y="320256"/>
                </a:lnTo>
                <a:lnTo>
                  <a:pt x="0" y="800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0064" rIns="102663" bIns="80064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8B27699-90DF-4355-91FF-B69C4624F944}"/>
              </a:ext>
            </a:extLst>
          </p:cNvPr>
          <p:cNvSpPr/>
          <p:nvPr/>
        </p:nvSpPr>
        <p:spPr>
          <a:xfrm>
            <a:off x="2017745" y="-1703283"/>
            <a:ext cx="1520550" cy="843239"/>
          </a:xfrm>
          <a:custGeom>
            <a:avLst/>
            <a:gdLst>
              <a:gd name="connsiteX0" fmla="*/ 0 w 1614195"/>
              <a:gd name="connsiteY0" fmla="*/ 96852 h 968517"/>
              <a:gd name="connsiteX1" fmla="*/ 96852 w 1614195"/>
              <a:gd name="connsiteY1" fmla="*/ 0 h 968517"/>
              <a:gd name="connsiteX2" fmla="*/ 1517343 w 1614195"/>
              <a:gd name="connsiteY2" fmla="*/ 0 h 968517"/>
              <a:gd name="connsiteX3" fmla="*/ 1614195 w 1614195"/>
              <a:gd name="connsiteY3" fmla="*/ 96852 h 968517"/>
              <a:gd name="connsiteX4" fmla="*/ 1614195 w 1614195"/>
              <a:gd name="connsiteY4" fmla="*/ 871665 h 968517"/>
              <a:gd name="connsiteX5" fmla="*/ 1517343 w 1614195"/>
              <a:gd name="connsiteY5" fmla="*/ 968517 h 968517"/>
              <a:gd name="connsiteX6" fmla="*/ 96852 w 1614195"/>
              <a:gd name="connsiteY6" fmla="*/ 968517 h 968517"/>
              <a:gd name="connsiteX7" fmla="*/ 0 w 1614195"/>
              <a:gd name="connsiteY7" fmla="*/ 871665 h 968517"/>
              <a:gd name="connsiteX8" fmla="*/ 0 w 1614195"/>
              <a:gd name="connsiteY8" fmla="*/ 96852 h 9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195" h="968517">
                <a:moveTo>
                  <a:pt x="0" y="96852"/>
                </a:moveTo>
                <a:cubicBezTo>
                  <a:pt x="0" y="43362"/>
                  <a:pt x="43362" y="0"/>
                  <a:pt x="96852" y="0"/>
                </a:cubicBezTo>
                <a:lnTo>
                  <a:pt x="1517343" y="0"/>
                </a:lnTo>
                <a:cubicBezTo>
                  <a:pt x="1570833" y="0"/>
                  <a:pt x="1614195" y="43362"/>
                  <a:pt x="1614195" y="96852"/>
                </a:cubicBezTo>
                <a:lnTo>
                  <a:pt x="1614195" y="871665"/>
                </a:lnTo>
                <a:cubicBezTo>
                  <a:pt x="1614195" y="925155"/>
                  <a:pt x="1570833" y="968517"/>
                  <a:pt x="1517343" y="968517"/>
                </a:cubicBezTo>
                <a:lnTo>
                  <a:pt x="96852" y="968517"/>
                </a:lnTo>
                <a:cubicBezTo>
                  <a:pt x="43362" y="968517"/>
                  <a:pt x="0" y="925155"/>
                  <a:pt x="0" y="871665"/>
                </a:cubicBezTo>
                <a:lnTo>
                  <a:pt x="0" y="968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13333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13333"/>
            </a:schemeClr>
          </a:effectRef>
          <a:fontRef idx="minor">
            <a:schemeClr val="lt1"/>
          </a:fontRef>
        </p:style>
        <p:txBody>
          <a:bodyPr spcFirstLastPara="0" vert="horz" wrap="square" lIns="96947" tIns="96947" rIns="96947" bIns="9694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Transfect 293T cells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E3CE1D3-D3D1-46F8-AFF3-88154D53805D}"/>
              </a:ext>
            </a:extLst>
          </p:cNvPr>
          <p:cNvSpPr/>
          <p:nvPr/>
        </p:nvSpPr>
        <p:spPr>
          <a:xfrm>
            <a:off x="3700198" y="-1389562"/>
            <a:ext cx="322356" cy="293339"/>
          </a:xfrm>
          <a:custGeom>
            <a:avLst/>
            <a:gdLst>
              <a:gd name="connsiteX0" fmla="*/ 0 w 342209"/>
              <a:gd name="connsiteY0" fmla="*/ 80064 h 400320"/>
              <a:gd name="connsiteX1" fmla="*/ 171105 w 342209"/>
              <a:gd name="connsiteY1" fmla="*/ 80064 h 400320"/>
              <a:gd name="connsiteX2" fmla="*/ 171105 w 342209"/>
              <a:gd name="connsiteY2" fmla="*/ 0 h 400320"/>
              <a:gd name="connsiteX3" fmla="*/ 342209 w 342209"/>
              <a:gd name="connsiteY3" fmla="*/ 200160 h 400320"/>
              <a:gd name="connsiteX4" fmla="*/ 171105 w 342209"/>
              <a:gd name="connsiteY4" fmla="*/ 400320 h 400320"/>
              <a:gd name="connsiteX5" fmla="*/ 171105 w 342209"/>
              <a:gd name="connsiteY5" fmla="*/ 320256 h 400320"/>
              <a:gd name="connsiteX6" fmla="*/ 0 w 342209"/>
              <a:gd name="connsiteY6" fmla="*/ 320256 h 400320"/>
              <a:gd name="connsiteX7" fmla="*/ 0 w 342209"/>
              <a:gd name="connsiteY7" fmla="*/ 80064 h 4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209" h="400320">
                <a:moveTo>
                  <a:pt x="0" y="80064"/>
                </a:moveTo>
                <a:lnTo>
                  <a:pt x="171105" y="80064"/>
                </a:lnTo>
                <a:lnTo>
                  <a:pt x="171105" y="0"/>
                </a:lnTo>
                <a:lnTo>
                  <a:pt x="342209" y="200160"/>
                </a:lnTo>
                <a:lnTo>
                  <a:pt x="171105" y="400320"/>
                </a:lnTo>
                <a:lnTo>
                  <a:pt x="171105" y="320256"/>
                </a:lnTo>
                <a:lnTo>
                  <a:pt x="0" y="320256"/>
                </a:lnTo>
                <a:lnTo>
                  <a:pt x="0" y="800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>
              <a:shade val="90000"/>
              <a:hueOff val="0"/>
              <a:satOff val="0"/>
              <a:lumOff val="13373"/>
              <a:alphaOff val="0"/>
            </a:schemeClr>
          </a:lnRef>
          <a:fillRef idx="1">
            <a:schemeClr val="accent3">
              <a:shade val="90000"/>
              <a:hueOff val="0"/>
              <a:satOff val="0"/>
              <a:lumOff val="13373"/>
              <a:alphaOff val="0"/>
            </a:schemeClr>
          </a:fillRef>
          <a:effectRef idx="0">
            <a:schemeClr val="accent3">
              <a:shade val="90000"/>
              <a:hueOff val="0"/>
              <a:satOff val="0"/>
              <a:lumOff val="13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0064" rIns="102663" bIns="80064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CEF380F-36E4-4A36-880B-6F601A8064B2}"/>
              </a:ext>
            </a:extLst>
          </p:cNvPr>
          <p:cNvSpPr/>
          <p:nvPr/>
        </p:nvSpPr>
        <p:spPr>
          <a:xfrm>
            <a:off x="4156554" y="-1703283"/>
            <a:ext cx="1520550" cy="843239"/>
          </a:xfrm>
          <a:custGeom>
            <a:avLst/>
            <a:gdLst>
              <a:gd name="connsiteX0" fmla="*/ 0 w 1614195"/>
              <a:gd name="connsiteY0" fmla="*/ 96852 h 968517"/>
              <a:gd name="connsiteX1" fmla="*/ 96852 w 1614195"/>
              <a:gd name="connsiteY1" fmla="*/ 0 h 968517"/>
              <a:gd name="connsiteX2" fmla="*/ 1517343 w 1614195"/>
              <a:gd name="connsiteY2" fmla="*/ 0 h 968517"/>
              <a:gd name="connsiteX3" fmla="*/ 1614195 w 1614195"/>
              <a:gd name="connsiteY3" fmla="*/ 96852 h 968517"/>
              <a:gd name="connsiteX4" fmla="*/ 1614195 w 1614195"/>
              <a:gd name="connsiteY4" fmla="*/ 871665 h 968517"/>
              <a:gd name="connsiteX5" fmla="*/ 1517343 w 1614195"/>
              <a:gd name="connsiteY5" fmla="*/ 968517 h 968517"/>
              <a:gd name="connsiteX6" fmla="*/ 96852 w 1614195"/>
              <a:gd name="connsiteY6" fmla="*/ 968517 h 968517"/>
              <a:gd name="connsiteX7" fmla="*/ 0 w 1614195"/>
              <a:gd name="connsiteY7" fmla="*/ 871665 h 968517"/>
              <a:gd name="connsiteX8" fmla="*/ 0 w 1614195"/>
              <a:gd name="connsiteY8" fmla="*/ 96852 h 9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195" h="968517">
                <a:moveTo>
                  <a:pt x="0" y="96852"/>
                </a:moveTo>
                <a:cubicBezTo>
                  <a:pt x="0" y="43362"/>
                  <a:pt x="43362" y="0"/>
                  <a:pt x="96852" y="0"/>
                </a:cubicBezTo>
                <a:lnTo>
                  <a:pt x="1517343" y="0"/>
                </a:lnTo>
                <a:cubicBezTo>
                  <a:pt x="1570833" y="0"/>
                  <a:pt x="1614195" y="43362"/>
                  <a:pt x="1614195" y="96852"/>
                </a:cubicBezTo>
                <a:lnTo>
                  <a:pt x="1614195" y="871665"/>
                </a:lnTo>
                <a:cubicBezTo>
                  <a:pt x="1614195" y="925155"/>
                  <a:pt x="1570833" y="968517"/>
                  <a:pt x="1517343" y="968517"/>
                </a:cubicBezTo>
                <a:lnTo>
                  <a:pt x="96852" y="968517"/>
                </a:lnTo>
                <a:cubicBezTo>
                  <a:pt x="43362" y="968517"/>
                  <a:pt x="0" y="925155"/>
                  <a:pt x="0" y="871665"/>
                </a:cubicBezTo>
                <a:lnTo>
                  <a:pt x="0" y="968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26667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26667"/>
            </a:schemeClr>
          </a:effectRef>
          <a:fontRef idx="minor">
            <a:schemeClr val="lt1"/>
          </a:fontRef>
        </p:style>
        <p:txBody>
          <a:bodyPr spcFirstLastPara="0" vert="horz" wrap="square" lIns="96947" tIns="96947" rIns="96947" bIns="9694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Filter, concentrate virus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4D252C2-FD41-4AC3-927B-883D5A5E5E20}"/>
              </a:ext>
            </a:extLst>
          </p:cNvPr>
          <p:cNvSpPr/>
          <p:nvPr/>
        </p:nvSpPr>
        <p:spPr>
          <a:xfrm>
            <a:off x="5839007" y="-1389562"/>
            <a:ext cx="322356" cy="293339"/>
          </a:xfrm>
          <a:custGeom>
            <a:avLst/>
            <a:gdLst>
              <a:gd name="connsiteX0" fmla="*/ 0 w 342209"/>
              <a:gd name="connsiteY0" fmla="*/ 80064 h 400320"/>
              <a:gd name="connsiteX1" fmla="*/ 171105 w 342209"/>
              <a:gd name="connsiteY1" fmla="*/ 80064 h 400320"/>
              <a:gd name="connsiteX2" fmla="*/ 171105 w 342209"/>
              <a:gd name="connsiteY2" fmla="*/ 0 h 400320"/>
              <a:gd name="connsiteX3" fmla="*/ 342209 w 342209"/>
              <a:gd name="connsiteY3" fmla="*/ 200160 h 400320"/>
              <a:gd name="connsiteX4" fmla="*/ 171105 w 342209"/>
              <a:gd name="connsiteY4" fmla="*/ 400320 h 400320"/>
              <a:gd name="connsiteX5" fmla="*/ 171105 w 342209"/>
              <a:gd name="connsiteY5" fmla="*/ 320256 h 400320"/>
              <a:gd name="connsiteX6" fmla="*/ 0 w 342209"/>
              <a:gd name="connsiteY6" fmla="*/ 320256 h 400320"/>
              <a:gd name="connsiteX7" fmla="*/ 0 w 342209"/>
              <a:gd name="connsiteY7" fmla="*/ 80064 h 4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209" h="400320">
                <a:moveTo>
                  <a:pt x="0" y="80064"/>
                </a:moveTo>
                <a:lnTo>
                  <a:pt x="171105" y="80064"/>
                </a:lnTo>
                <a:lnTo>
                  <a:pt x="171105" y="0"/>
                </a:lnTo>
                <a:lnTo>
                  <a:pt x="342209" y="200160"/>
                </a:lnTo>
                <a:lnTo>
                  <a:pt x="171105" y="400320"/>
                </a:lnTo>
                <a:lnTo>
                  <a:pt x="171105" y="320256"/>
                </a:lnTo>
                <a:lnTo>
                  <a:pt x="0" y="320256"/>
                </a:lnTo>
                <a:lnTo>
                  <a:pt x="0" y="800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>
              <a:shade val="90000"/>
              <a:hueOff val="0"/>
              <a:satOff val="0"/>
              <a:lumOff val="26746"/>
              <a:alphaOff val="0"/>
            </a:schemeClr>
          </a:lnRef>
          <a:fillRef idx="1">
            <a:schemeClr val="accent3">
              <a:shade val="90000"/>
              <a:hueOff val="0"/>
              <a:satOff val="0"/>
              <a:lumOff val="26746"/>
              <a:alphaOff val="0"/>
            </a:schemeClr>
          </a:fillRef>
          <a:effectRef idx="0">
            <a:schemeClr val="accent3">
              <a:shade val="90000"/>
              <a:hueOff val="0"/>
              <a:satOff val="0"/>
              <a:lumOff val="2674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0064" rIns="102663" bIns="80064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513AD36-4191-4414-82A7-0DD67529A65B}"/>
              </a:ext>
            </a:extLst>
          </p:cNvPr>
          <p:cNvSpPr/>
          <p:nvPr/>
        </p:nvSpPr>
        <p:spPr>
          <a:xfrm>
            <a:off x="6319239" y="-1703283"/>
            <a:ext cx="1520550" cy="843239"/>
          </a:xfrm>
          <a:custGeom>
            <a:avLst/>
            <a:gdLst>
              <a:gd name="connsiteX0" fmla="*/ 0 w 1614195"/>
              <a:gd name="connsiteY0" fmla="*/ 96852 h 968517"/>
              <a:gd name="connsiteX1" fmla="*/ 96852 w 1614195"/>
              <a:gd name="connsiteY1" fmla="*/ 0 h 968517"/>
              <a:gd name="connsiteX2" fmla="*/ 1517343 w 1614195"/>
              <a:gd name="connsiteY2" fmla="*/ 0 h 968517"/>
              <a:gd name="connsiteX3" fmla="*/ 1614195 w 1614195"/>
              <a:gd name="connsiteY3" fmla="*/ 96852 h 968517"/>
              <a:gd name="connsiteX4" fmla="*/ 1614195 w 1614195"/>
              <a:gd name="connsiteY4" fmla="*/ 871665 h 968517"/>
              <a:gd name="connsiteX5" fmla="*/ 1517343 w 1614195"/>
              <a:gd name="connsiteY5" fmla="*/ 968517 h 968517"/>
              <a:gd name="connsiteX6" fmla="*/ 96852 w 1614195"/>
              <a:gd name="connsiteY6" fmla="*/ 968517 h 968517"/>
              <a:gd name="connsiteX7" fmla="*/ 0 w 1614195"/>
              <a:gd name="connsiteY7" fmla="*/ 871665 h 968517"/>
              <a:gd name="connsiteX8" fmla="*/ 0 w 1614195"/>
              <a:gd name="connsiteY8" fmla="*/ 96852 h 9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195" h="968517">
                <a:moveTo>
                  <a:pt x="0" y="96852"/>
                </a:moveTo>
                <a:cubicBezTo>
                  <a:pt x="0" y="43362"/>
                  <a:pt x="43362" y="0"/>
                  <a:pt x="96852" y="0"/>
                </a:cubicBezTo>
                <a:lnTo>
                  <a:pt x="1517343" y="0"/>
                </a:lnTo>
                <a:cubicBezTo>
                  <a:pt x="1570833" y="0"/>
                  <a:pt x="1614195" y="43362"/>
                  <a:pt x="1614195" y="96852"/>
                </a:cubicBezTo>
                <a:lnTo>
                  <a:pt x="1614195" y="871665"/>
                </a:lnTo>
                <a:cubicBezTo>
                  <a:pt x="1614195" y="925155"/>
                  <a:pt x="1570833" y="968517"/>
                  <a:pt x="1517343" y="968517"/>
                </a:cubicBezTo>
                <a:lnTo>
                  <a:pt x="96852" y="968517"/>
                </a:lnTo>
                <a:cubicBezTo>
                  <a:pt x="43362" y="968517"/>
                  <a:pt x="0" y="925155"/>
                  <a:pt x="0" y="871665"/>
                </a:cubicBezTo>
                <a:lnTo>
                  <a:pt x="0" y="968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96947" tIns="96947" rIns="96947" bIns="9694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Transduce HUES9s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08B92C9-F060-4F4B-9790-70D9CE42528C}"/>
              </a:ext>
            </a:extLst>
          </p:cNvPr>
          <p:cNvSpPr/>
          <p:nvPr/>
        </p:nvSpPr>
        <p:spPr>
          <a:xfrm>
            <a:off x="7977817" y="-1382795"/>
            <a:ext cx="322356" cy="293339"/>
          </a:xfrm>
          <a:custGeom>
            <a:avLst/>
            <a:gdLst>
              <a:gd name="connsiteX0" fmla="*/ 0 w 342209"/>
              <a:gd name="connsiteY0" fmla="*/ 80064 h 400320"/>
              <a:gd name="connsiteX1" fmla="*/ 171105 w 342209"/>
              <a:gd name="connsiteY1" fmla="*/ 80064 h 400320"/>
              <a:gd name="connsiteX2" fmla="*/ 171105 w 342209"/>
              <a:gd name="connsiteY2" fmla="*/ 0 h 400320"/>
              <a:gd name="connsiteX3" fmla="*/ 342209 w 342209"/>
              <a:gd name="connsiteY3" fmla="*/ 200160 h 400320"/>
              <a:gd name="connsiteX4" fmla="*/ 171105 w 342209"/>
              <a:gd name="connsiteY4" fmla="*/ 400320 h 400320"/>
              <a:gd name="connsiteX5" fmla="*/ 171105 w 342209"/>
              <a:gd name="connsiteY5" fmla="*/ 320256 h 400320"/>
              <a:gd name="connsiteX6" fmla="*/ 0 w 342209"/>
              <a:gd name="connsiteY6" fmla="*/ 320256 h 400320"/>
              <a:gd name="connsiteX7" fmla="*/ 0 w 342209"/>
              <a:gd name="connsiteY7" fmla="*/ 80064 h 4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209" h="400320">
                <a:moveTo>
                  <a:pt x="0" y="80064"/>
                </a:moveTo>
                <a:lnTo>
                  <a:pt x="171105" y="80064"/>
                </a:lnTo>
                <a:lnTo>
                  <a:pt x="171105" y="0"/>
                </a:lnTo>
                <a:lnTo>
                  <a:pt x="342209" y="200160"/>
                </a:lnTo>
                <a:lnTo>
                  <a:pt x="171105" y="400320"/>
                </a:lnTo>
                <a:lnTo>
                  <a:pt x="171105" y="320256"/>
                </a:lnTo>
                <a:lnTo>
                  <a:pt x="0" y="320256"/>
                </a:lnTo>
                <a:lnTo>
                  <a:pt x="0" y="800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>
              <a:shade val="90000"/>
              <a:hueOff val="0"/>
              <a:satOff val="0"/>
              <a:lumOff val="26746"/>
              <a:alphaOff val="0"/>
            </a:schemeClr>
          </a:lnRef>
          <a:fillRef idx="1">
            <a:schemeClr val="accent3">
              <a:shade val="90000"/>
              <a:hueOff val="0"/>
              <a:satOff val="0"/>
              <a:lumOff val="26746"/>
              <a:alphaOff val="0"/>
            </a:schemeClr>
          </a:fillRef>
          <a:effectRef idx="0">
            <a:schemeClr val="accent3">
              <a:shade val="90000"/>
              <a:hueOff val="0"/>
              <a:satOff val="0"/>
              <a:lumOff val="2674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0064" rIns="102663" bIns="80064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F1C635F-3606-431D-9232-A9CB49F4D65D}"/>
              </a:ext>
            </a:extLst>
          </p:cNvPr>
          <p:cNvSpPr/>
          <p:nvPr/>
        </p:nvSpPr>
        <p:spPr>
          <a:xfrm>
            <a:off x="8481924" y="-1696516"/>
            <a:ext cx="1520550" cy="843239"/>
          </a:xfrm>
          <a:custGeom>
            <a:avLst/>
            <a:gdLst>
              <a:gd name="connsiteX0" fmla="*/ 0 w 1614195"/>
              <a:gd name="connsiteY0" fmla="*/ 96852 h 968517"/>
              <a:gd name="connsiteX1" fmla="*/ 96852 w 1614195"/>
              <a:gd name="connsiteY1" fmla="*/ 0 h 968517"/>
              <a:gd name="connsiteX2" fmla="*/ 1517343 w 1614195"/>
              <a:gd name="connsiteY2" fmla="*/ 0 h 968517"/>
              <a:gd name="connsiteX3" fmla="*/ 1614195 w 1614195"/>
              <a:gd name="connsiteY3" fmla="*/ 96852 h 968517"/>
              <a:gd name="connsiteX4" fmla="*/ 1614195 w 1614195"/>
              <a:gd name="connsiteY4" fmla="*/ 871665 h 968517"/>
              <a:gd name="connsiteX5" fmla="*/ 1517343 w 1614195"/>
              <a:gd name="connsiteY5" fmla="*/ 968517 h 968517"/>
              <a:gd name="connsiteX6" fmla="*/ 96852 w 1614195"/>
              <a:gd name="connsiteY6" fmla="*/ 968517 h 968517"/>
              <a:gd name="connsiteX7" fmla="*/ 0 w 1614195"/>
              <a:gd name="connsiteY7" fmla="*/ 871665 h 968517"/>
              <a:gd name="connsiteX8" fmla="*/ 0 w 1614195"/>
              <a:gd name="connsiteY8" fmla="*/ 96852 h 9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195" h="968517">
                <a:moveTo>
                  <a:pt x="0" y="96852"/>
                </a:moveTo>
                <a:cubicBezTo>
                  <a:pt x="0" y="43362"/>
                  <a:pt x="43362" y="0"/>
                  <a:pt x="96852" y="0"/>
                </a:cubicBezTo>
                <a:lnTo>
                  <a:pt x="1517343" y="0"/>
                </a:lnTo>
                <a:cubicBezTo>
                  <a:pt x="1570833" y="0"/>
                  <a:pt x="1614195" y="43362"/>
                  <a:pt x="1614195" y="96852"/>
                </a:cubicBezTo>
                <a:lnTo>
                  <a:pt x="1614195" y="871665"/>
                </a:lnTo>
                <a:cubicBezTo>
                  <a:pt x="1614195" y="925155"/>
                  <a:pt x="1570833" y="968517"/>
                  <a:pt x="1517343" y="968517"/>
                </a:cubicBezTo>
                <a:lnTo>
                  <a:pt x="96852" y="968517"/>
                </a:lnTo>
                <a:cubicBezTo>
                  <a:pt x="43362" y="968517"/>
                  <a:pt x="0" y="925155"/>
                  <a:pt x="0" y="871665"/>
                </a:cubicBezTo>
                <a:lnTo>
                  <a:pt x="0" y="968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96947" tIns="96947" rIns="96947" bIns="9694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Expansion under G418 selection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18175E0-D524-4916-A908-75084B1E378A}"/>
              </a:ext>
            </a:extLst>
          </p:cNvPr>
          <p:cNvSpPr/>
          <p:nvPr/>
        </p:nvSpPr>
        <p:spPr>
          <a:xfrm>
            <a:off x="10163585" y="-1382795"/>
            <a:ext cx="322356" cy="293339"/>
          </a:xfrm>
          <a:custGeom>
            <a:avLst/>
            <a:gdLst>
              <a:gd name="connsiteX0" fmla="*/ 0 w 342209"/>
              <a:gd name="connsiteY0" fmla="*/ 80064 h 400320"/>
              <a:gd name="connsiteX1" fmla="*/ 171105 w 342209"/>
              <a:gd name="connsiteY1" fmla="*/ 80064 h 400320"/>
              <a:gd name="connsiteX2" fmla="*/ 171105 w 342209"/>
              <a:gd name="connsiteY2" fmla="*/ 0 h 400320"/>
              <a:gd name="connsiteX3" fmla="*/ 342209 w 342209"/>
              <a:gd name="connsiteY3" fmla="*/ 200160 h 400320"/>
              <a:gd name="connsiteX4" fmla="*/ 171105 w 342209"/>
              <a:gd name="connsiteY4" fmla="*/ 400320 h 400320"/>
              <a:gd name="connsiteX5" fmla="*/ 171105 w 342209"/>
              <a:gd name="connsiteY5" fmla="*/ 320256 h 400320"/>
              <a:gd name="connsiteX6" fmla="*/ 0 w 342209"/>
              <a:gd name="connsiteY6" fmla="*/ 320256 h 400320"/>
              <a:gd name="connsiteX7" fmla="*/ 0 w 342209"/>
              <a:gd name="connsiteY7" fmla="*/ 80064 h 4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209" h="400320">
                <a:moveTo>
                  <a:pt x="0" y="80064"/>
                </a:moveTo>
                <a:lnTo>
                  <a:pt x="171105" y="80064"/>
                </a:lnTo>
                <a:lnTo>
                  <a:pt x="171105" y="0"/>
                </a:lnTo>
                <a:lnTo>
                  <a:pt x="342209" y="200160"/>
                </a:lnTo>
                <a:lnTo>
                  <a:pt x="171105" y="400320"/>
                </a:lnTo>
                <a:lnTo>
                  <a:pt x="171105" y="320256"/>
                </a:lnTo>
                <a:lnTo>
                  <a:pt x="0" y="320256"/>
                </a:lnTo>
                <a:lnTo>
                  <a:pt x="0" y="800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3">
              <a:shade val="90000"/>
              <a:hueOff val="0"/>
              <a:satOff val="0"/>
              <a:lumOff val="26746"/>
              <a:alphaOff val="0"/>
            </a:schemeClr>
          </a:lnRef>
          <a:fillRef idx="1">
            <a:schemeClr val="accent3">
              <a:shade val="90000"/>
              <a:hueOff val="0"/>
              <a:satOff val="0"/>
              <a:lumOff val="26746"/>
              <a:alphaOff val="0"/>
            </a:schemeClr>
          </a:fillRef>
          <a:effectRef idx="0">
            <a:schemeClr val="accent3">
              <a:shade val="90000"/>
              <a:hueOff val="0"/>
              <a:satOff val="0"/>
              <a:lumOff val="2674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0064" rIns="102663" bIns="80064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200F7E6-DFB8-490C-99F2-ABDE5E71BBE4}"/>
              </a:ext>
            </a:extLst>
          </p:cNvPr>
          <p:cNvSpPr/>
          <p:nvPr/>
        </p:nvSpPr>
        <p:spPr>
          <a:xfrm>
            <a:off x="10620733" y="-1696516"/>
            <a:ext cx="1520550" cy="843239"/>
          </a:xfrm>
          <a:custGeom>
            <a:avLst/>
            <a:gdLst>
              <a:gd name="connsiteX0" fmla="*/ 0 w 1614195"/>
              <a:gd name="connsiteY0" fmla="*/ 96852 h 968517"/>
              <a:gd name="connsiteX1" fmla="*/ 96852 w 1614195"/>
              <a:gd name="connsiteY1" fmla="*/ 0 h 968517"/>
              <a:gd name="connsiteX2" fmla="*/ 1517343 w 1614195"/>
              <a:gd name="connsiteY2" fmla="*/ 0 h 968517"/>
              <a:gd name="connsiteX3" fmla="*/ 1614195 w 1614195"/>
              <a:gd name="connsiteY3" fmla="*/ 96852 h 968517"/>
              <a:gd name="connsiteX4" fmla="*/ 1614195 w 1614195"/>
              <a:gd name="connsiteY4" fmla="*/ 871665 h 968517"/>
              <a:gd name="connsiteX5" fmla="*/ 1517343 w 1614195"/>
              <a:gd name="connsiteY5" fmla="*/ 968517 h 968517"/>
              <a:gd name="connsiteX6" fmla="*/ 96852 w 1614195"/>
              <a:gd name="connsiteY6" fmla="*/ 968517 h 968517"/>
              <a:gd name="connsiteX7" fmla="*/ 0 w 1614195"/>
              <a:gd name="connsiteY7" fmla="*/ 871665 h 968517"/>
              <a:gd name="connsiteX8" fmla="*/ 0 w 1614195"/>
              <a:gd name="connsiteY8" fmla="*/ 96852 h 9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195" h="968517">
                <a:moveTo>
                  <a:pt x="0" y="96852"/>
                </a:moveTo>
                <a:cubicBezTo>
                  <a:pt x="0" y="43362"/>
                  <a:pt x="43362" y="0"/>
                  <a:pt x="96852" y="0"/>
                </a:cubicBezTo>
                <a:lnTo>
                  <a:pt x="1517343" y="0"/>
                </a:lnTo>
                <a:cubicBezTo>
                  <a:pt x="1570833" y="0"/>
                  <a:pt x="1614195" y="43362"/>
                  <a:pt x="1614195" y="96852"/>
                </a:cubicBezTo>
                <a:lnTo>
                  <a:pt x="1614195" y="871665"/>
                </a:lnTo>
                <a:cubicBezTo>
                  <a:pt x="1614195" y="925155"/>
                  <a:pt x="1570833" y="968517"/>
                  <a:pt x="1517343" y="968517"/>
                </a:cubicBezTo>
                <a:lnTo>
                  <a:pt x="96852" y="968517"/>
                </a:lnTo>
                <a:cubicBezTo>
                  <a:pt x="43362" y="968517"/>
                  <a:pt x="0" y="925155"/>
                  <a:pt x="0" y="871665"/>
                </a:cubicBezTo>
                <a:lnTo>
                  <a:pt x="0" y="968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96947" tIns="96947" rIns="96947" bIns="9694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 doxycycline induction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FDA1-16EB-4A54-B072-FA57E04D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82075"/>
            <a:ext cx="5901019" cy="3546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D53B8D-08E9-49BF-86E0-1CC887BF2A17}"/>
              </a:ext>
            </a:extLst>
          </p:cNvPr>
          <p:cNvSpPr txBox="1"/>
          <p:nvPr/>
        </p:nvSpPr>
        <p:spPr>
          <a:xfrm>
            <a:off x="1542730" y="2310302"/>
            <a:ext cx="107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24 HRS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08932A-E9D1-4A21-9212-85C03C9EBA81}"/>
              </a:ext>
            </a:extLst>
          </p:cNvPr>
          <p:cNvSpPr txBox="1"/>
          <p:nvPr/>
        </p:nvSpPr>
        <p:spPr>
          <a:xfrm>
            <a:off x="4022554" y="2310302"/>
            <a:ext cx="107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48 HRS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FB2B3A-7220-4EC3-95EC-E204FDA47F69}"/>
              </a:ext>
            </a:extLst>
          </p:cNvPr>
          <p:cNvSpPr txBox="1"/>
          <p:nvPr/>
        </p:nvSpPr>
        <p:spPr>
          <a:xfrm>
            <a:off x="1542731" y="4618995"/>
            <a:ext cx="107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72 HRS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BDAD3-B3BC-4785-B5FF-4381D36D5CA6}"/>
              </a:ext>
            </a:extLst>
          </p:cNvPr>
          <p:cNvSpPr txBox="1"/>
          <p:nvPr/>
        </p:nvSpPr>
        <p:spPr>
          <a:xfrm>
            <a:off x="4156554" y="4618995"/>
            <a:ext cx="1076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96 HRS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B2477E-474B-433D-8348-C7C95D6EA5A6}"/>
              </a:ext>
            </a:extLst>
          </p:cNvPr>
          <p:cNvSpPr txBox="1"/>
          <p:nvPr/>
        </p:nvSpPr>
        <p:spPr>
          <a:xfrm>
            <a:off x="1363015" y="1994050"/>
            <a:ext cx="3751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1:8 +S (HOURS AFTER PASSAGE)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31AEF-3630-4C7C-A44C-CE631BCBE007}"/>
              </a:ext>
            </a:extLst>
          </p:cNvPr>
          <p:cNvSpPr txBox="1"/>
          <p:nvPr/>
        </p:nvSpPr>
        <p:spPr>
          <a:xfrm>
            <a:off x="6096001" y="6124117"/>
            <a:ext cx="590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Fold change normalized to WT HUES9. Samples collected after two weeks of antibiotic selection.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81A046-6C71-4E8B-94B8-E0B9E4D7D565}"/>
              </a:ext>
            </a:extLst>
          </p:cNvPr>
          <p:cNvGrpSpPr/>
          <p:nvPr/>
        </p:nvGrpSpPr>
        <p:grpSpPr>
          <a:xfrm>
            <a:off x="590417" y="2631960"/>
            <a:ext cx="2536221" cy="1902166"/>
            <a:chOff x="6484057" y="2587481"/>
            <a:chExt cx="2536221" cy="19021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2E68A5-428C-4009-A1E8-307D5226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057" y="2587481"/>
              <a:ext cx="2536221" cy="19021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5A8AAC-1062-46FB-9143-339050A62D7A}"/>
                </a:ext>
              </a:extLst>
            </p:cNvPr>
            <p:cNvSpPr txBox="1"/>
            <p:nvPr/>
          </p:nvSpPr>
          <p:spPr>
            <a:xfrm>
              <a:off x="7974806" y="3927536"/>
              <a:ext cx="1011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1000 um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FBBB12-5B51-4E2A-A00F-DA3D6BE85E9F}"/>
              </a:ext>
            </a:extLst>
          </p:cNvPr>
          <p:cNvGrpSpPr/>
          <p:nvPr/>
        </p:nvGrpSpPr>
        <p:grpSpPr>
          <a:xfrm>
            <a:off x="590417" y="4921374"/>
            <a:ext cx="2536222" cy="1902166"/>
            <a:chOff x="6484057" y="4876895"/>
            <a:chExt cx="2536222" cy="19021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2CAF14-8083-49E9-8ED3-A33EF58E3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057" y="4876895"/>
              <a:ext cx="2536222" cy="19021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9AF9F7-09F1-43B5-893E-FB4C1B0DFE30}"/>
                </a:ext>
              </a:extLst>
            </p:cNvPr>
            <p:cNvSpPr txBox="1"/>
            <p:nvPr/>
          </p:nvSpPr>
          <p:spPr>
            <a:xfrm>
              <a:off x="7974805" y="6224181"/>
              <a:ext cx="1011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1000 um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20B1E-9841-424E-93F7-F1809D26EEDF}"/>
              </a:ext>
            </a:extLst>
          </p:cNvPr>
          <p:cNvGrpSpPr/>
          <p:nvPr/>
        </p:nvGrpSpPr>
        <p:grpSpPr>
          <a:xfrm>
            <a:off x="3302784" y="2631960"/>
            <a:ext cx="2536222" cy="1902167"/>
            <a:chOff x="9196424" y="2587481"/>
            <a:chExt cx="2536222" cy="19021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CEC33D-4858-4260-81D8-35E70C6F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424" y="2587481"/>
              <a:ext cx="2536222" cy="19021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6C8ACC-77AD-4285-97FF-90A0CF81BD3B}"/>
                </a:ext>
              </a:extLst>
            </p:cNvPr>
            <p:cNvSpPr txBox="1"/>
            <p:nvPr/>
          </p:nvSpPr>
          <p:spPr>
            <a:xfrm>
              <a:off x="10705014" y="3927536"/>
              <a:ext cx="1011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1000 um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4FFC5A-59EE-43A1-BF4D-6372591F03EC}"/>
              </a:ext>
            </a:extLst>
          </p:cNvPr>
          <p:cNvGrpSpPr/>
          <p:nvPr/>
        </p:nvGrpSpPr>
        <p:grpSpPr>
          <a:xfrm>
            <a:off x="3302784" y="4921372"/>
            <a:ext cx="2536223" cy="1902167"/>
            <a:chOff x="9196424" y="4876893"/>
            <a:chExt cx="2536223" cy="19021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1B33CF-CA3F-49AE-BCF9-DDDC753B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424" y="4876893"/>
              <a:ext cx="2536223" cy="19021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28D69B-7C4D-41C2-8CD1-177EFC8DCFE9}"/>
                </a:ext>
              </a:extLst>
            </p:cNvPr>
            <p:cNvSpPr txBox="1"/>
            <p:nvPr/>
          </p:nvSpPr>
          <p:spPr>
            <a:xfrm>
              <a:off x="10705013" y="6201061"/>
              <a:ext cx="1011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1000 um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A06771-E762-47EC-9C0A-472F8DCCA7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753"/>
          <a:stretch/>
        </p:blipFill>
        <p:spPr>
          <a:xfrm>
            <a:off x="819150" y="594694"/>
            <a:ext cx="10443582" cy="1325563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0337C3-4718-4317-A709-C3BCA567AECF}"/>
              </a:ext>
            </a:extLst>
          </p:cNvPr>
          <p:cNvSpPr/>
          <p:nvPr/>
        </p:nvSpPr>
        <p:spPr>
          <a:xfrm>
            <a:off x="4572000" y="594694"/>
            <a:ext cx="2274849" cy="141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BAB242-392F-40AA-98D5-A6D9C0D2AA3D}"/>
              </a:ext>
            </a:extLst>
          </p:cNvPr>
          <p:cNvSpPr/>
          <p:nvPr/>
        </p:nvSpPr>
        <p:spPr>
          <a:xfrm>
            <a:off x="6856141" y="683360"/>
            <a:ext cx="2867722" cy="141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65BDDC-FB1F-462F-98CF-57F0EF68DB1A}"/>
              </a:ext>
            </a:extLst>
          </p:cNvPr>
          <p:cNvSpPr/>
          <p:nvPr/>
        </p:nvSpPr>
        <p:spPr>
          <a:xfrm>
            <a:off x="9838163" y="633804"/>
            <a:ext cx="2158856" cy="141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0C2C5F9-55E0-42C4-A5E0-C977762DB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6663" y="3679890"/>
            <a:ext cx="8075811" cy="131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5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13" grpId="0"/>
      <p:bldP spid="17" grpId="0"/>
      <p:bldP spid="16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40">
            <a:extLst>
              <a:ext uri="{FF2B5EF4-FFF2-40B4-BE49-F238E27FC236}">
                <a16:creationId xmlns:a16="http://schemas.microsoft.com/office/drawing/2014/main" id="{0B43885E-773D-4C15-9C47-E1C371E8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76720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Inducible Gene Expression: Tet-On System</a:t>
            </a:r>
          </a:p>
        </p:txBody>
      </p:sp>
      <p:sp>
        <p:nvSpPr>
          <p:cNvPr id="265" name="&quot;Not Allowed&quot; Symbol 264">
            <a:extLst>
              <a:ext uri="{FF2B5EF4-FFF2-40B4-BE49-F238E27FC236}">
                <a16:creationId xmlns:a16="http://schemas.microsoft.com/office/drawing/2014/main" id="{B8418391-D035-4C5C-8121-542220B67E5E}"/>
              </a:ext>
            </a:extLst>
          </p:cNvPr>
          <p:cNvSpPr/>
          <p:nvPr/>
        </p:nvSpPr>
        <p:spPr>
          <a:xfrm>
            <a:off x="9820175" y="1922559"/>
            <a:ext cx="985894" cy="96293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101F3F9A-1C69-4CA5-A7CB-0034831FBF94}"/>
              </a:ext>
            </a:extLst>
          </p:cNvPr>
          <p:cNvSpPr/>
          <p:nvPr/>
        </p:nvSpPr>
        <p:spPr>
          <a:xfrm>
            <a:off x="1120785" y="1909792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A00FCDFD-48A9-438C-A8AD-3C59BBF165FE}"/>
              </a:ext>
            </a:extLst>
          </p:cNvPr>
          <p:cNvSpPr/>
          <p:nvPr/>
        </p:nvSpPr>
        <p:spPr>
          <a:xfrm>
            <a:off x="1961595" y="2017845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DA7993C4-0C14-4A79-A365-B042683B30A9}"/>
              </a:ext>
            </a:extLst>
          </p:cNvPr>
          <p:cNvSpPr/>
          <p:nvPr/>
        </p:nvSpPr>
        <p:spPr>
          <a:xfrm>
            <a:off x="923449" y="2343888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9404EE06-1605-4BBD-BF17-11BA38E6144A}"/>
              </a:ext>
            </a:extLst>
          </p:cNvPr>
          <p:cNvSpPr/>
          <p:nvPr/>
        </p:nvSpPr>
        <p:spPr>
          <a:xfrm>
            <a:off x="1789254" y="2439324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9592C992-32D3-4EFE-A6F6-88E98937A3A6}"/>
              </a:ext>
            </a:extLst>
          </p:cNvPr>
          <p:cNvCxnSpPr>
            <a:cxnSpLocks/>
          </p:cNvCxnSpPr>
          <p:nvPr/>
        </p:nvCxnSpPr>
        <p:spPr>
          <a:xfrm>
            <a:off x="2867233" y="2459477"/>
            <a:ext cx="118024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01E73E83-2B5E-42C3-83F6-993EE7539EF4}"/>
              </a:ext>
            </a:extLst>
          </p:cNvPr>
          <p:cNvGrpSpPr/>
          <p:nvPr/>
        </p:nvGrpSpPr>
        <p:grpSpPr>
          <a:xfrm>
            <a:off x="3075545" y="1587681"/>
            <a:ext cx="765202" cy="669756"/>
            <a:chOff x="2653246" y="368506"/>
            <a:chExt cx="765202" cy="669756"/>
          </a:xfrm>
        </p:grpSpPr>
        <p:sp>
          <p:nvSpPr>
            <p:cNvPr id="272" name="Star: 12 Points 271">
              <a:extLst>
                <a:ext uri="{FF2B5EF4-FFF2-40B4-BE49-F238E27FC236}">
                  <a16:creationId xmlns:a16="http://schemas.microsoft.com/office/drawing/2014/main" id="{E8490978-F4A3-489F-9F68-9DBDEF1D9C0C}"/>
                </a:ext>
              </a:extLst>
            </p:cNvPr>
            <p:cNvSpPr/>
            <p:nvPr/>
          </p:nvSpPr>
          <p:spPr>
            <a:xfrm>
              <a:off x="2653246" y="368506"/>
              <a:ext cx="765202" cy="669756"/>
            </a:xfrm>
            <a:prstGeom prst="star12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1828E78-FE72-4ED8-BABC-38F6ED7AE4B0}"/>
                </a:ext>
              </a:extLst>
            </p:cNvPr>
            <p:cNvSpPr/>
            <p:nvPr/>
          </p:nvSpPr>
          <p:spPr>
            <a:xfrm>
              <a:off x="2781486" y="621538"/>
              <a:ext cx="497402" cy="1645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4" name="TextBox 273">
            <a:extLst>
              <a:ext uri="{FF2B5EF4-FFF2-40B4-BE49-F238E27FC236}">
                <a16:creationId xmlns:a16="http://schemas.microsoft.com/office/drawing/2014/main" id="{9231E96B-D03F-43B4-83C3-7D3451B156F5}"/>
              </a:ext>
            </a:extLst>
          </p:cNvPr>
          <p:cNvSpPr txBox="1"/>
          <p:nvPr/>
        </p:nvSpPr>
        <p:spPr>
          <a:xfrm>
            <a:off x="6079641" y="2090145"/>
            <a:ext cx="128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 G418</a:t>
            </a: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C74581FC-9B7E-4102-AD4A-029D7D4A1E2C}"/>
              </a:ext>
            </a:extLst>
          </p:cNvPr>
          <p:cNvSpPr/>
          <p:nvPr/>
        </p:nvSpPr>
        <p:spPr>
          <a:xfrm>
            <a:off x="4457085" y="1832571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6E0729BE-A9B5-4407-9397-51B9AD7962A3}"/>
              </a:ext>
            </a:extLst>
          </p:cNvPr>
          <p:cNvSpPr/>
          <p:nvPr/>
        </p:nvSpPr>
        <p:spPr>
          <a:xfrm>
            <a:off x="5194046" y="2060293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F088017A-42FD-4B57-BA30-4F6941F95C5D}"/>
              </a:ext>
            </a:extLst>
          </p:cNvPr>
          <p:cNvSpPr/>
          <p:nvPr/>
        </p:nvSpPr>
        <p:spPr>
          <a:xfrm>
            <a:off x="4297085" y="2256398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2B084933-72BE-41DA-8F73-F5B7B5F52007}"/>
              </a:ext>
            </a:extLst>
          </p:cNvPr>
          <p:cNvSpPr/>
          <p:nvPr/>
        </p:nvSpPr>
        <p:spPr>
          <a:xfrm>
            <a:off x="5022679" y="2493288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C025455-056F-4D4F-9BEC-13D3DDC0D7E6}"/>
              </a:ext>
            </a:extLst>
          </p:cNvPr>
          <p:cNvSpPr/>
          <p:nvPr/>
        </p:nvSpPr>
        <p:spPr>
          <a:xfrm>
            <a:off x="4457085" y="2370245"/>
            <a:ext cx="497402" cy="1645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0D1D6F29-A988-4237-9C9C-5FAC952CF212}"/>
              </a:ext>
            </a:extLst>
          </p:cNvPr>
          <p:cNvSpPr/>
          <p:nvPr/>
        </p:nvSpPr>
        <p:spPr>
          <a:xfrm>
            <a:off x="4628452" y="1952702"/>
            <a:ext cx="497402" cy="1645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Oval 280">
            <a:extLst>
              <a:ext uri="{FF2B5EF4-FFF2-40B4-BE49-F238E27FC236}">
                <a16:creationId xmlns:a16="http://schemas.microsoft.com/office/drawing/2014/main" id="{4C8CEEF4-DBA1-4B36-A45B-8953BDB9CA44}"/>
              </a:ext>
            </a:extLst>
          </p:cNvPr>
          <p:cNvSpPr/>
          <p:nvPr/>
        </p:nvSpPr>
        <p:spPr>
          <a:xfrm>
            <a:off x="7610459" y="1940135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8D1EDFA1-30E5-4FA6-B89E-32E32B2DD993}"/>
              </a:ext>
            </a:extLst>
          </p:cNvPr>
          <p:cNvSpPr/>
          <p:nvPr/>
        </p:nvSpPr>
        <p:spPr>
          <a:xfrm>
            <a:off x="7326297" y="2379441"/>
            <a:ext cx="817403" cy="3922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B08086C6-9F4E-4A7D-A269-FDFBF52AD47D}"/>
              </a:ext>
            </a:extLst>
          </p:cNvPr>
          <p:cNvSpPr/>
          <p:nvPr/>
        </p:nvSpPr>
        <p:spPr>
          <a:xfrm>
            <a:off x="7486297" y="2493288"/>
            <a:ext cx="497402" cy="1645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375D15A-BD8F-4CCA-B938-6ACF1486B4BF}"/>
              </a:ext>
            </a:extLst>
          </p:cNvPr>
          <p:cNvSpPr/>
          <p:nvPr/>
        </p:nvSpPr>
        <p:spPr>
          <a:xfrm>
            <a:off x="7781826" y="2060266"/>
            <a:ext cx="497402" cy="16451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5" name="Straight Arrow Connector 284">
            <a:extLst>
              <a:ext uri="{FF2B5EF4-FFF2-40B4-BE49-F238E27FC236}">
                <a16:creationId xmlns:a16="http://schemas.microsoft.com/office/drawing/2014/main" id="{F8BE2254-40B0-493F-84C9-96BC69E2A179}"/>
              </a:ext>
            </a:extLst>
          </p:cNvPr>
          <p:cNvCxnSpPr>
            <a:cxnSpLocks/>
          </p:cNvCxnSpPr>
          <p:nvPr/>
        </p:nvCxnSpPr>
        <p:spPr>
          <a:xfrm>
            <a:off x="6075290" y="2463135"/>
            <a:ext cx="118024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195B19FF-2451-4A84-8763-8D2022BB948A}"/>
              </a:ext>
            </a:extLst>
          </p:cNvPr>
          <p:cNvCxnSpPr>
            <a:cxnSpLocks/>
          </p:cNvCxnSpPr>
          <p:nvPr/>
        </p:nvCxnSpPr>
        <p:spPr>
          <a:xfrm>
            <a:off x="8427862" y="2459477"/>
            <a:ext cx="118024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TextBox 286">
            <a:extLst>
              <a:ext uri="{FF2B5EF4-FFF2-40B4-BE49-F238E27FC236}">
                <a16:creationId xmlns:a16="http://schemas.microsoft.com/office/drawing/2014/main" id="{731BD42B-023D-44BF-9492-ACE18EDC19B9}"/>
              </a:ext>
            </a:extLst>
          </p:cNvPr>
          <p:cNvSpPr txBox="1"/>
          <p:nvPr/>
        </p:nvSpPr>
        <p:spPr>
          <a:xfrm>
            <a:off x="8534432" y="2105898"/>
            <a:ext cx="128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DOX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112D2A8B-612B-4705-A20B-0E3829076BC2}"/>
              </a:ext>
            </a:extLst>
          </p:cNvPr>
          <p:cNvSpPr txBox="1"/>
          <p:nvPr/>
        </p:nvSpPr>
        <p:spPr>
          <a:xfrm>
            <a:off x="9782075" y="2155195"/>
            <a:ext cx="14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dCas9</a:t>
            </a:r>
          </a:p>
        </p:txBody>
      </p:sp>
      <p:pic>
        <p:nvPicPr>
          <p:cNvPr id="289" name="Picture 288">
            <a:extLst>
              <a:ext uri="{FF2B5EF4-FFF2-40B4-BE49-F238E27FC236}">
                <a16:creationId xmlns:a16="http://schemas.microsoft.com/office/drawing/2014/main" id="{107EE5E1-6439-4D94-8A77-67EF97B91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766" y="4260841"/>
            <a:ext cx="8075811" cy="1316919"/>
          </a:xfrm>
          <a:prstGeom prst="rect">
            <a:avLst/>
          </a:prstGeom>
        </p:spPr>
      </p:pic>
      <p:grpSp>
        <p:nvGrpSpPr>
          <p:cNvPr id="290" name="Group 289">
            <a:extLst>
              <a:ext uri="{FF2B5EF4-FFF2-40B4-BE49-F238E27FC236}">
                <a16:creationId xmlns:a16="http://schemas.microsoft.com/office/drawing/2014/main" id="{61D6A27F-9189-4530-9BDA-DF80A272AA40}"/>
              </a:ext>
            </a:extLst>
          </p:cNvPr>
          <p:cNvGrpSpPr/>
          <p:nvPr/>
        </p:nvGrpSpPr>
        <p:grpSpPr>
          <a:xfrm>
            <a:off x="7312921" y="4224592"/>
            <a:ext cx="555956" cy="602405"/>
            <a:chOff x="288758" y="5467127"/>
            <a:chExt cx="1131175" cy="1062010"/>
          </a:xfrm>
        </p:grpSpPr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E711F297-C14E-42ED-A837-710603FD1C11}"/>
                </a:ext>
              </a:extLst>
            </p:cNvPr>
            <p:cNvCxnSpPr/>
            <p:nvPr/>
          </p:nvCxnSpPr>
          <p:spPr>
            <a:xfrm flipV="1">
              <a:off x="288758" y="5467127"/>
              <a:ext cx="1131175" cy="1062010"/>
            </a:xfrm>
            <a:prstGeom prst="line">
              <a:avLst/>
            </a:prstGeom>
            <a:ln w="1270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CA83AE6A-C24D-471F-8C93-90D90A3D39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758" y="5467127"/>
              <a:ext cx="1131175" cy="1062010"/>
            </a:xfrm>
            <a:prstGeom prst="line">
              <a:avLst/>
            </a:prstGeom>
            <a:ln w="1270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Rectangle: Rounded Corners 292">
            <a:extLst>
              <a:ext uri="{FF2B5EF4-FFF2-40B4-BE49-F238E27FC236}">
                <a16:creationId xmlns:a16="http://schemas.microsoft.com/office/drawing/2014/main" id="{32D8CD2C-17AA-431B-BCB3-B8B344ED9D61}"/>
              </a:ext>
            </a:extLst>
          </p:cNvPr>
          <p:cNvSpPr/>
          <p:nvPr/>
        </p:nvSpPr>
        <p:spPr>
          <a:xfrm>
            <a:off x="6011449" y="3456707"/>
            <a:ext cx="838200" cy="2949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rtTA3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73EC365E-44DF-419E-B35D-3168A8855AF8}"/>
              </a:ext>
            </a:extLst>
          </p:cNvPr>
          <p:cNvSpPr txBox="1"/>
          <p:nvPr/>
        </p:nvSpPr>
        <p:spPr>
          <a:xfrm>
            <a:off x="8481147" y="2113883"/>
            <a:ext cx="128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 DOX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7BB8FA71-805C-4D09-A5C1-93C414EC2694}"/>
              </a:ext>
            </a:extLst>
          </p:cNvPr>
          <p:cNvSpPr txBox="1"/>
          <p:nvPr/>
        </p:nvSpPr>
        <p:spPr>
          <a:xfrm>
            <a:off x="9770610" y="2173195"/>
            <a:ext cx="14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dCas9</a:t>
            </a:r>
          </a:p>
        </p:txBody>
      </p:sp>
      <p:sp>
        <p:nvSpPr>
          <p:cNvPr id="297" name="Arrow: Down 296">
            <a:extLst>
              <a:ext uri="{FF2B5EF4-FFF2-40B4-BE49-F238E27FC236}">
                <a16:creationId xmlns:a16="http://schemas.microsoft.com/office/drawing/2014/main" id="{F685CE29-005F-4349-8500-3B6AF5EB9100}"/>
              </a:ext>
            </a:extLst>
          </p:cNvPr>
          <p:cNvSpPr/>
          <p:nvPr/>
        </p:nvSpPr>
        <p:spPr>
          <a:xfrm rot="10800000">
            <a:off x="10763833" y="1832571"/>
            <a:ext cx="238688" cy="73483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Isosceles Triangle 297">
            <a:extLst>
              <a:ext uri="{FF2B5EF4-FFF2-40B4-BE49-F238E27FC236}">
                <a16:creationId xmlns:a16="http://schemas.microsoft.com/office/drawing/2014/main" id="{DAD71031-C71B-4FF8-A392-4B0FAB4A2735}"/>
              </a:ext>
            </a:extLst>
          </p:cNvPr>
          <p:cNvSpPr/>
          <p:nvPr/>
        </p:nvSpPr>
        <p:spPr>
          <a:xfrm>
            <a:off x="2228101" y="3884795"/>
            <a:ext cx="228576" cy="329432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Isosceles Triangle 298">
            <a:extLst>
              <a:ext uri="{FF2B5EF4-FFF2-40B4-BE49-F238E27FC236}">
                <a16:creationId xmlns:a16="http://schemas.microsoft.com/office/drawing/2014/main" id="{1F99CC69-FAFE-4622-8F7B-7E32FA116FA6}"/>
              </a:ext>
            </a:extLst>
          </p:cNvPr>
          <p:cNvSpPr/>
          <p:nvPr/>
        </p:nvSpPr>
        <p:spPr>
          <a:xfrm>
            <a:off x="2433145" y="3699742"/>
            <a:ext cx="228576" cy="35406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Isosceles Triangle 299">
            <a:extLst>
              <a:ext uri="{FF2B5EF4-FFF2-40B4-BE49-F238E27FC236}">
                <a16:creationId xmlns:a16="http://schemas.microsoft.com/office/drawing/2014/main" id="{8C816076-8582-4FA5-A258-07614922C929}"/>
              </a:ext>
            </a:extLst>
          </p:cNvPr>
          <p:cNvSpPr/>
          <p:nvPr/>
        </p:nvSpPr>
        <p:spPr>
          <a:xfrm>
            <a:off x="1941101" y="3792805"/>
            <a:ext cx="267438" cy="332622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42DA2C2E-654D-4BDA-83F5-FB6406996532}"/>
              </a:ext>
            </a:extLst>
          </p:cNvPr>
          <p:cNvSpPr txBox="1"/>
          <p:nvPr/>
        </p:nvSpPr>
        <p:spPr>
          <a:xfrm>
            <a:off x="1632748" y="3470009"/>
            <a:ext cx="128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 DOX</a:t>
            </a:r>
          </a:p>
        </p:txBody>
      </p:sp>
    </p:spTree>
    <p:extLst>
      <p:ext uri="{BB962C8B-B14F-4D97-AF65-F5344CB8AC3E}">
        <p14:creationId xmlns:p14="http://schemas.microsoft.com/office/powerpoint/2010/main" val="30961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0517 0.1784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/>
      <p:bldP spid="265" grpId="1" animBg="1"/>
      <p:bldP spid="287" grpId="0"/>
      <p:bldP spid="287" grpId="1"/>
      <p:bldP spid="288" grpId="0"/>
      <p:bldP spid="288" grpId="1"/>
      <p:bldP spid="293" grpId="0" animBg="1"/>
      <p:bldP spid="295" grpId="0"/>
      <p:bldP spid="296" grpId="0"/>
      <p:bldP spid="297" grpId="0" animBg="1"/>
      <p:bldP spid="298" grpId="0" animBg="1"/>
      <p:bldP spid="299" grpId="0" animBg="1"/>
      <p:bldP spid="300" grpId="0" animBg="1"/>
      <p:bldP spid="30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458</Words>
  <Application>Microsoft Office PowerPoint</Application>
  <PresentationFormat>Widescreen</PresentationFormat>
  <Paragraphs>163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1_Office Theme</vt:lpstr>
      <vt:lpstr>2_Office Theme</vt:lpstr>
      <vt:lpstr>Utilizing CRISPR/Cas9 to Artificially Induce      Aging in 3-D hiPSC-based Models of Neurodegenerative Disease</vt:lpstr>
      <vt:lpstr>Alzheimer’s Disease is a Deadly Neurodegenerative Disease</vt:lpstr>
      <vt:lpstr>hiPSC-Based Models of Alzheimer’s Disease</vt:lpstr>
      <vt:lpstr>PowerPoint Presentation</vt:lpstr>
      <vt:lpstr>Role of RANBP17 in Aging</vt:lpstr>
      <vt:lpstr>PowerPoint Presentation</vt:lpstr>
      <vt:lpstr>Clustered Regularly Interspaced Short Palindromic Repeat (CRISPR)/Cas9 </vt:lpstr>
      <vt:lpstr>PowerPoint Presentation</vt:lpstr>
      <vt:lpstr>Inducible Gene Expression: Tet-On System</vt:lpstr>
      <vt:lpstr>DOX-Induced dCas9-KRAB Expression</vt:lpstr>
      <vt:lpstr>Restriction Enzyme Cloning</vt:lpstr>
      <vt:lpstr>DNA Sequencing Confirms gRNA Insertion</vt:lpstr>
      <vt:lpstr>Future Work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a Human Induced Pluripotent Stem Cell (hiPSC)-based Model of Alzheimer’s Disease (AD)</dc:title>
  <dc:creator>Lexi Bounds</dc:creator>
  <cp:lastModifiedBy>Lexi Bounds</cp:lastModifiedBy>
  <cp:revision>38</cp:revision>
  <dcterms:created xsi:type="dcterms:W3CDTF">2018-03-26T22:59:59Z</dcterms:created>
  <dcterms:modified xsi:type="dcterms:W3CDTF">2018-03-30T21:05:00Z</dcterms:modified>
</cp:coreProperties>
</file>